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  <p:sldMasterId id="2147483703" r:id="rId4"/>
    <p:sldMasterId id="2147483717" r:id="rId5"/>
    <p:sldMasterId id="2147483731" r:id="rId6"/>
    <p:sldMasterId id="2147483745" r:id="rId7"/>
    <p:sldMasterId id="2147483757" r:id="rId8"/>
    <p:sldMasterId id="2147483769" r:id="rId9"/>
    <p:sldMasterId id="2147483781" r:id="rId10"/>
    <p:sldMasterId id="2147483793" r:id="rId11"/>
    <p:sldMasterId id="2147483805" r:id="rId12"/>
    <p:sldMasterId id="2147483817" r:id="rId13"/>
  </p:sldMasterIdLst>
  <p:sldIdLst>
    <p:sldId id="274" r:id="rId14"/>
    <p:sldId id="259" r:id="rId15"/>
    <p:sldId id="264" r:id="rId16"/>
    <p:sldId id="265" r:id="rId17"/>
    <p:sldId id="260" r:id="rId18"/>
    <p:sldId id="266" r:id="rId19"/>
    <p:sldId id="267" r:id="rId20"/>
    <p:sldId id="268" r:id="rId21"/>
    <p:sldId id="261" r:id="rId22"/>
    <p:sldId id="269" r:id="rId23"/>
    <p:sldId id="262" r:id="rId24"/>
    <p:sldId id="270" r:id="rId25"/>
    <p:sldId id="272" r:id="rId26"/>
    <p:sldId id="263" r:id="rId27"/>
    <p:sldId id="273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6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094338"/>
            <a:ext cx="1994638" cy="176366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4627">
            <a:off x="891149" y="521284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12890">
            <a:off x="10933828" y="227512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352169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8388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00552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6763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6121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7886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50950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0574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5555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7549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91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03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9116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7580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8582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0231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3706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635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5014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4919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6636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61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276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491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2396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6503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1695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8980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6995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5892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8195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3014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32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20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487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6182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7490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kumimoji="1" lang="zh-TW" altLang="en-US" sz="1327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81" y="2992439"/>
            <a:ext cx="1784350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kumimoji="1" lang="zh-TW" altLang="en-US" sz="1327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8" y="466725"/>
            <a:ext cx="9042400" cy="2133600"/>
          </a:xfrm>
        </p:spPr>
        <p:txBody>
          <a:bodyPr/>
          <a:lstStyle>
            <a:lvl1pPr algn="r">
              <a:defRPr sz="5499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8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759B-22A2-4FC0-B070-5ACE81C0625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95004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B08F-C56B-469E-A5CF-259A3BFF37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22047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8" indent="0">
              <a:buNone/>
              <a:defRPr sz="1799"/>
            </a:lvl2pPr>
            <a:lvl3pPr marL="914255" indent="0">
              <a:buNone/>
              <a:defRPr sz="1599"/>
            </a:lvl3pPr>
            <a:lvl4pPr marL="1371383" indent="0">
              <a:buNone/>
              <a:defRPr sz="1399"/>
            </a:lvl4pPr>
            <a:lvl5pPr marL="1828509" indent="0">
              <a:buNone/>
              <a:defRPr sz="1399"/>
            </a:lvl5pPr>
            <a:lvl6pPr marL="2285637" indent="0">
              <a:buNone/>
              <a:defRPr sz="1399"/>
            </a:lvl6pPr>
            <a:lvl7pPr marL="2742764" indent="0">
              <a:buNone/>
              <a:defRPr sz="1399"/>
            </a:lvl7pPr>
            <a:lvl8pPr marL="3199892" indent="0">
              <a:buNone/>
              <a:defRPr sz="1399"/>
            </a:lvl8pPr>
            <a:lvl9pPr marL="3657020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54C0-9191-4797-86DD-5E07661A59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94536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1" y="170021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DB56-5307-460F-9A32-7B2D2ECB6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73797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000" b="1"/>
            </a:lvl2pPr>
            <a:lvl3pPr marL="914255" indent="0">
              <a:buNone/>
              <a:defRPr sz="1799" b="1"/>
            </a:lvl3pPr>
            <a:lvl4pPr marL="1371383" indent="0">
              <a:buNone/>
              <a:defRPr sz="1599" b="1"/>
            </a:lvl4pPr>
            <a:lvl5pPr marL="1828509" indent="0">
              <a:buNone/>
              <a:defRPr sz="1599" b="1"/>
            </a:lvl5pPr>
            <a:lvl6pPr marL="2285637" indent="0">
              <a:buNone/>
              <a:defRPr sz="1599" b="1"/>
            </a:lvl6pPr>
            <a:lvl7pPr marL="2742764" indent="0">
              <a:buNone/>
              <a:defRPr sz="1599" b="1"/>
            </a:lvl7pPr>
            <a:lvl8pPr marL="3199892" indent="0">
              <a:buNone/>
              <a:defRPr sz="1599" b="1"/>
            </a:lvl8pPr>
            <a:lvl9pPr marL="3657020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000" b="1"/>
            </a:lvl2pPr>
            <a:lvl3pPr marL="914255" indent="0">
              <a:buNone/>
              <a:defRPr sz="1799" b="1"/>
            </a:lvl3pPr>
            <a:lvl4pPr marL="1371383" indent="0">
              <a:buNone/>
              <a:defRPr sz="1599" b="1"/>
            </a:lvl4pPr>
            <a:lvl5pPr marL="1828509" indent="0">
              <a:buNone/>
              <a:defRPr sz="1599" b="1"/>
            </a:lvl5pPr>
            <a:lvl6pPr marL="2285637" indent="0">
              <a:buNone/>
              <a:defRPr sz="1599" b="1"/>
            </a:lvl6pPr>
            <a:lvl7pPr marL="2742764" indent="0">
              <a:buNone/>
              <a:defRPr sz="1599" b="1"/>
            </a:lvl7pPr>
            <a:lvl8pPr marL="3199892" indent="0">
              <a:buNone/>
              <a:defRPr sz="1599" b="1"/>
            </a:lvl8pPr>
            <a:lvl9pPr marL="3657020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81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2C7C-947C-498C-B467-16CBB7D6B92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5405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9168-1182-4D90-A461-AE480E86B44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46408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BB41-A65E-41CF-8596-DC5F1BB4F31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8419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453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7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09" indent="0">
              <a:buNone/>
              <a:defRPr sz="900"/>
            </a:lvl5pPr>
            <a:lvl6pPr marL="2285637" indent="0">
              <a:buNone/>
              <a:defRPr sz="900"/>
            </a:lvl6pPr>
            <a:lvl7pPr marL="2742764" indent="0">
              <a:buNone/>
              <a:defRPr sz="900"/>
            </a:lvl7pPr>
            <a:lvl8pPr marL="3199892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D6D9-94EB-4DFA-9D37-7847D8259D2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27285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8" indent="0">
              <a:buNone/>
              <a:defRPr sz="2800"/>
            </a:lvl2pPr>
            <a:lvl3pPr marL="914255" indent="0">
              <a:buNone/>
              <a:defRPr sz="2400"/>
            </a:lvl3pPr>
            <a:lvl4pPr marL="1371383" indent="0">
              <a:buNone/>
              <a:defRPr sz="2000"/>
            </a:lvl4pPr>
            <a:lvl5pPr marL="1828509" indent="0">
              <a:buNone/>
              <a:defRPr sz="2000"/>
            </a:lvl5pPr>
            <a:lvl6pPr marL="2285637" indent="0">
              <a:buNone/>
              <a:defRPr sz="2000"/>
            </a:lvl6pPr>
            <a:lvl7pPr marL="2742764" indent="0">
              <a:buNone/>
              <a:defRPr sz="2000"/>
            </a:lvl7pPr>
            <a:lvl8pPr marL="3199892" indent="0">
              <a:buNone/>
              <a:defRPr sz="2000"/>
            </a:lvl8pPr>
            <a:lvl9pPr marL="365702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99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09" indent="0">
              <a:buNone/>
              <a:defRPr sz="900"/>
            </a:lvl5pPr>
            <a:lvl6pPr marL="2285637" indent="0">
              <a:buNone/>
              <a:defRPr sz="900"/>
            </a:lvl6pPr>
            <a:lvl7pPr marL="2742764" indent="0">
              <a:buNone/>
              <a:defRPr sz="900"/>
            </a:lvl7pPr>
            <a:lvl8pPr marL="3199892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A1F2-521D-40AE-8C05-80D1B2B8D6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20468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85EC-6416-4163-82C1-0F47D43F30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12641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1" y="122259"/>
            <a:ext cx="2743200" cy="598963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22259"/>
            <a:ext cx="8026400" cy="59896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EC65-7D59-4C81-AE34-E968C44817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815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54111" y="5372745"/>
            <a:ext cx="3137890" cy="1485255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735" y="278757"/>
            <a:ext cx="67627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1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8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140067"/>
            <a:ext cx="1994638" cy="1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2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906003" y="5775970"/>
            <a:ext cx="2286000" cy="1082031"/>
          </a:xfrm>
          <a:prstGeom prst="rect">
            <a:avLst/>
          </a:prstGeom>
        </p:spPr>
      </p:pic>
      <p:grpSp>
        <p:nvGrpSpPr>
          <p:cNvPr id="13" name="组合 11"/>
          <p:cNvGrpSpPr>
            <a:grpSpLocks noChangeAspect="1"/>
          </p:cNvGrpSpPr>
          <p:nvPr userDrawn="1"/>
        </p:nvGrpSpPr>
        <p:grpSpPr bwMode="auto">
          <a:xfrm flipH="1">
            <a:off x="9861549" y="0"/>
            <a:ext cx="2330452" cy="1625363"/>
            <a:chOff x="0" y="0"/>
            <a:chExt cx="2895600" cy="2692521"/>
          </a:xfrm>
        </p:grpSpPr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10" y="76847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1163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7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73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46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70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6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094338"/>
            <a:ext cx="1994638" cy="176366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4627">
            <a:off x="891149" y="521284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12890">
            <a:off x="10933828" y="227512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89059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98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4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5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21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54111" y="5372745"/>
            <a:ext cx="3137890" cy="1485255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735" y="278757"/>
            <a:ext cx="67627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94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54111" y="5372745"/>
            <a:ext cx="3137890" cy="1485255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735" y="278757"/>
            <a:ext cx="67627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92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8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140067"/>
            <a:ext cx="1994638" cy="1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55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906003" y="5775970"/>
            <a:ext cx="2286000" cy="1082031"/>
          </a:xfrm>
          <a:prstGeom prst="rect">
            <a:avLst/>
          </a:prstGeom>
        </p:spPr>
      </p:pic>
      <p:grpSp>
        <p:nvGrpSpPr>
          <p:cNvPr id="13" name="组合 11"/>
          <p:cNvGrpSpPr>
            <a:grpSpLocks noChangeAspect="1"/>
          </p:cNvGrpSpPr>
          <p:nvPr userDrawn="1"/>
        </p:nvGrpSpPr>
        <p:grpSpPr bwMode="auto">
          <a:xfrm flipH="1">
            <a:off x="9861549" y="0"/>
            <a:ext cx="2330452" cy="1625363"/>
            <a:chOff x="0" y="0"/>
            <a:chExt cx="2895600" cy="2692521"/>
          </a:xfrm>
        </p:grpSpPr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10" y="76847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10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03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26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15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33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6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094338"/>
            <a:ext cx="1994638" cy="176366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4627">
            <a:off x="891149" y="521284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12890">
            <a:off x="10933828" y="227512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3578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56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58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0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8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140067"/>
            <a:ext cx="1994638" cy="1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28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23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54111" y="5372745"/>
            <a:ext cx="3137890" cy="1485255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735" y="278757"/>
            <a:ext cx="67627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489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8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140067"/>
            <a:ext cx="1994638" cy="1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9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906003" y="5775970"/>
            <a:ext cx="2286000" cy="1082031"/>
          </a:xfrm>
          <a:prstGeom prst="rect">
            <a:avLst/>
          </a:prstGeom>
        </p:spPr>
      </p:pic>
      <p:grpSp>
        <p:nvGrpSpPr>
          <p:cNvPr id="13" name="组合 11"/>
          <p:cNvGrpSpPr>
            <a:grpSpLocks noChangeAspect="1"/>
          </p:cNvGrpSpPr>
          <p:nvPr userDrawn="1"/>
        </p:nvGrpSpPr>
        <p:grpSpPr bwMode="auto">
          <a:xfrm flipH="1">
            <a:off x="9861549" y="0"/>
            <a:ext cx="2330452" cy="1625363"/>
            <a:chOff x="0" y="0"/>
            <a:chExt cx="2895600" cy="2692521"/>
          </a:xfrm>
        </p:grpSpPr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10" y="76847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1837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48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7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7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27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6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094338"/>
            <a:ext cx="1994638" cy="176366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4627">
            <a:off x="891149" y="521284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12890">
            <a:off x="10933828" y="227512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6662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906003" y="5775970"/>
            <a:ext cx="2286000" cy="1082031"/>
          </a:xfrm>
          <a:prstGeom prst="rect">
            <a:avLst/>
          </a:prstGeom>
        </p:spPr>
      </p:pic>
      <p:grpSp>
        <p:nvGrpSpPr>
          <p:cNvPr id="13" name="组合 11"/>
          <p:cNvGrpSpPr>
            <a:grpSpLocks noChangeAspect="1"/>
          </p:cNvGrpSpPr>
          <p:nvPr userDrawn="1"/>
        </p:nvGrpSpPr>
        <p:grpSpPr bwMode="auto">
          <a:xfrm flipH="1">
            <a:off x="9861549" y="0"/>
            <a:ext cx="2330452" cy="1625363"/>
            <a:chOff x="0" y="0"/>
            <a:chExt cx="2895600" cy="2692521"/>
          </a:xfrm>
        </p:grpSpPr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10" y="76847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7545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4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0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19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38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54111" y="5372745"/>
            <a:ext cx="3137890" cy="1485255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735" y="278757"/>
            <a:ext cx="67627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447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8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140067"/>
            <a:ext cx="1994638" cy="1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72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906003" y="5775970"/>
            <a:ext cx="2286000" cy="1082031"/>
          </a:xfrm>
          <a:prstGeom prst="rect">
            <a:avLst/>
          </a:prstGeom>
        </p:spPr>
      </p:pic>
      <p:grpSp>
        <p:nvGrpSpPr>
          <p:cNvPr id="13" name="组合 11"/>
          <p:cNvGrpSpPr>
            <a:grpSpLocks noChangeAspect="1"/>
          </p:cNvGrpSpPr>
          <p:nvPr userDrawn="1"/>
        </p:nvGrpSpPr>
        <p:grpSpPr bwMode="auto">
          <a:xfrm flipH="1">
            <a:off x="9861549" y="0"/>
            <a:ext cx="2330452" cy="1625363"/>
            <a:chOff x="0" y="0"/>
            <a:chExt cx="2895600" cy="2692521"/>
          </a:xfrm>
        </p:grpSpPr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10" y="76847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2828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39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8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841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420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6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094338"/>
            <a:ext cx="1994638" cy="176366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4627">
            <a:off x="891149" y="521284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12890">
            <a:off x="10933828" y="227512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507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0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80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76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0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3863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107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4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28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310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3925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3466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908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0615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259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352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3959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638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94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179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1180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4043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6448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450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56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9348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346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809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0467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21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73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754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564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5112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6575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518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4704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829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1319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286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4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DD615DFD-8505-4C7B-90FE-F45A3565472F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2024/6/25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27406F3C-FA24-4A80-8CD4-EE5698C541FD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7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236309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6095954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459802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kumimoji="1" lang="zh-TW" altLang="en-US" sz="1327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9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70021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8401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altLang="zh-TW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1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altLang="zh-TW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1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3B9FABC6-5ED1-4127-A86D-EDCABF5ECD85}" type="slidenum">
              <a:rPr lang="en-US" altLang="zh-TW" kern="0" smtClean="0">
                <a:solidFill>
                  <a:srgbClr val="000000"/>
                </a:solidFill>
                <a:ea typeface="新細明體" pitchFamily="18" charset="-120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altLang="zh-TW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15" y="152401"/>
            <a:ext cx="1056217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93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5pPr>
      <a:lvl6pPr marL="457128" algn="ctr" rtl="0" fontAlgn="base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6pPr>
      <a:lvl7pPr marL="914255" algn="ctr" rtl="0" fontAlgn="base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7pPr>
      <a:lvl8pPr marL="1371383" algn="ctr" rtl="0" fontAlgn="base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8pPr>
      <a:lvl9pPr marL="1828509" algn="ctr" rtl="0" fontAlgn="base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9pPr>
    </p:titleStyle>
    <p:bodyStyle>
      <a:lvl1pPr marL="342845" indent="-34284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040" indent="-34760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987269" indent="-29364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280910" indent="-29205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1598359" indent="-31586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055487" indent="-31586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512615" indent="-31586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2969742" indent="-31586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426870" indent="-31586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9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7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4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2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0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F63E1A6E-DC8B-4208-B339-78C427DDFA6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2024/6/25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6F3CBEF8-2B4A-488F-95D9-2B2F9AA83C3B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16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F63E1A6E-DC8B-4208-B339-78C427DDFA6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2024/6/25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6F3CBEF8-2B4A-488F-95D9-2B2F9AA83C3B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96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F63E1A6E-DC8B-4208-B339-78C427DDFA6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2024/6/25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6F3CBEF8-2B4A-488F-95D9-2B2F9AA83C3B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46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F63E1A6E-DC8B-4208-B339-78C427DDFA6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2024/6/25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6F3CBEF8-2B4A-488F-95D9-2B2F9AA83C3B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07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F63E1A6E-DC8B-4208-B339-78C427DDFA6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2024/6/25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6F3CBEF8-2B4A-488F-95D9-2B2F9AA83C3B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754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027774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8361020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986823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252" y="188819"/>
            <a:ext cx="8099947" cy="930448"/>
          </a:xfrm>
          <a:solidFill>
            <a:srgbClr val="99FF99"/>
          </a:solidFill>
        </p:spPr>
        <p:txBody>
          <a:bodyPr/>
          <a:lstStyle/>
          <a:p>
            <a:r>
              <a:rPr lang="en-US" altLang="zh-TW" sz="399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1123</a:t>
            </a:r>
            <a:r>
              <a:rPr lang="zh-TW" altLang="en-US" sz="399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性課程節數分類統計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4422"/>
              </p:ext>
            </p:extLst>
          </p:nvPr>
        </p:nvGraphicFramePr>
        <p:xfrm>
          <a:off x="649357" y="1119267"/>
          <a:ext cx="10587007" cy="5549916"/>
        </p:xfrm>
        <a:graphic>
          <a:graphicData uri="http://schemas.openxmlformats.org/drawingml/2006/table">
            <a:tbl>
              <a:tblPr/>
              <a:tblGrid>
                <a:gridCol w="92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3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00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024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年級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節數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三鐵好生活特色課程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閱讀大小事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異國非凡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Maker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創意王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生活創藝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學習一點靈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福山囝子王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一年級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二年級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三年級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四年級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五年級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126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六年級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126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102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24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243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79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79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105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1048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95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D0B9E54-F1AA-4023-800E-503C1E3A8F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9488" y="278319"/>
          <a:ext cx="11350286" cy="6411482"/>
        </p:xfrm>
        <a:graphic>
          <a:graphicData uri="http://schemas.openxmlformats.org/drawingml/2006/table">
            <a:tbl>
              <a:tblPr firstRow="1" firstCol="1" bandRow="1"/>
              <a:tblGrid>
                <a:gridCol w="669158">
                  <a:extLst>
                    <a:ext uri="{9D8B030D-6E8A-4147-A177-3AD203B41FA5}">
                      <a16:colId xmlns:a16="http://schemas.microsoft.com/office/drawing/2014/main" val="2217886955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2920790962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283534690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2105146620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4159460770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1376747635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1487971468"/>
                    </a:ext>
                  </a:extLst>
                </a:gridCol>
              </a:tblGrid>
              <a:tr h="565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一年級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二年級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三年級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四年級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五年級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六年級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8079"/>
                  </a:ext>
                </a:extLst>
              </a:tr>
              <a:tr h="30887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生活解碼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閱讀學堂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關鍵報告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30956"/>
                  </a:ext>
                </a:extLst>
              </a:tr>
              <a:tr h="467903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班級共讀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引發愛閱行動</a:t>
                      </a:r>
                      <a:endParaRPr lang="en-US" altLang="zh-TW" sz="1400" b="0" i="0" u="none" strike="noStrike" kern="100" cap="non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習得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圖書館使用規範</a:t>
                      </a:r>
                      <a:endParaRPr lang="en-US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汲取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生活經驗，學習成長及問題解決的辦法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感知</a:t>
                      </a:r>
                      <a:r>
                        <a:rPr lang="zh-TW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書籍在生活中具備的各項功能</a:t>
                      </a:r>
                      <a:endParaRPr lang="en-US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挑選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符合自己年齡</a:t>
                      </a:r>
                      <a:r>
                        <a:rPr lang="zh-TW" altLang="zh-TW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的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適讀用書與眾人分享</a:t>
                      </a:r>
                      <a:endParaRPr lang="zh-TW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認識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校內及市圖館藏</a:t>
                      </a:r>
                      <a:endParaRPr lang="en-US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自主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查詢，發現線索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提出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問題，發表看法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發覺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在地及國際焦點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關心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國際大小事務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模擬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作家，傳達自己的追夢故事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報導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校園即時訊息</a:t>
                      </a:r>
                      <a:endParaRPr lang="en-US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引發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眾人關注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23568"/>
                  </a:ext>
                </a:extLst>
              </a:tr>
              <a:tr h="621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名稱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心動閱章，起步走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愛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SHARING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讀報我最行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剪報小高手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小主播看天下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追夢的人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NEWS LENS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4070"/>
                  </a:ext>
                </a:extLst>
              </a:tr>
              <a:tr h="2088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課程內容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嘿！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BOOK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在這裡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感受文字的溫度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愛與生活主題繪本導讀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小小詩人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我手寫我心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誰是主角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故事的秘密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5.OK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達人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書的奧秘報你知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故事解碼趣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講古予你聽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圖書館尋寶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多元閱讀交響曲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愛書人分享會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讀報小旅行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讀報小學堂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寫作小偵探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創刊號發行樂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小主播練功房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~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穩紮穩打基本功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初試啼聲讀書會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小主播地球村〜</a:t>
                      </a: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新細明體" panose="02020500000000000000" pitchFamily="18" charset="-120"/>
                        </a:rPr>
                        <a:t>國際議題搶先</a:t>
                      </a: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altLang="zh-TW" sz="1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小主播開場秀〜報給你知來按讚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沉默的警報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經典搜查線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詩韻篇篇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一起來說夢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altLang="en-US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新聞停看聽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訊息捕手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新聞放大鏡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小小評論家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5.Sports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news anchor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就是我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444817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效法生活問題解決方式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喜歡親近圖書館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愛閱讀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表現良好生活習慣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主動分享閱讀心得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參與學校規畫閱讀行動</a:t>
                      </a:r>
                      <a:endParaRPr lang="en-US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聚焦主題自主創刊</a:t>
                      </a:r>
                      <a:endParaRPr lang="zh-TW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發表對社會訊息的看法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關懷弱勢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規劃夢想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規劃傳播管道及實施方式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報導校園活動訊息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69789"/>
                  </a:ext>
                </a:extLst>
              </a:tr>
              <a:tr h="69286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核心</a:t>
                      </a:r>
                      <a:endParaRPr lang="en-US" alt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素養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C2</a:t>
                      </a:r>
                      <a:endParaRPr lang="zh-TW" sz="16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A3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C2</a:t>
                      </a:r>
                      <a:endParaRPr lang="zh-TW" sz="16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A2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C3</a:t>
                      </a:r>
                      <a:endParaRPr lang="zh-TW" sz="16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C1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C2</a:t>
                      </a:r>
                      <a:endParaRPr lang="zh-TW" sz="16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55394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C20BF7E1-829B-4994-A548-3684243BC75A}"/>
              </a:ext>
            </a:extLst>
          </p:cNvPr>
          <p:cNvSpPr txBox="1"/>
          <p:nvPr/>
        </p:nvSpPr>
        <p:spPr>
          <a:xfrm>
            <a:off x="309488" y="0"/>
            <a:ext cx="130110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000" kern="0" dirty="0">
                <a:solidFill>
                  <a:srgbClr val="000000"/>
                </a:solidFill>
                <a:cs typeface="Arial"/>
                <a:sym typeface="Arial"/>
              </a:rPr>
              <a:t>110</a:t>
            </a:r>
            <a:r>
              <a:rPr lang="zh-TW" altLang="en-US" sz="2000" kern="0" dirty="0">
                <a:solidFill>
                  <a:srgbClr val="000000"/>
                </a:solidFill>
                <a:cs typeface="Arial"/>
                <a:sym typeface="Arial"/>
              </a:rPr>
              <a:t>新編</a:t>
            </a:r>
          </a:p>
        </p:txBody>
      </p:sp>
    </p:spTree>
    <p:extLst>
      <p:ext uri="{BB962C8B-B14F-4D97-AF65-F5344CB8AC3E}">
        <p14:creationId xmlns:p14="http://schemas.microsoft.com/office/powerpoint/2010/main" val="252956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>
            <a:extLst>
              <a:ext uri="{FF2B5EF4-FFF2-40B4-BE49-F238E27FC236}">
                <a16:creationId xmlns:a16="http://schemas.microsoft.com/office/drawing/2014/main" id="{C9E6B721-0D97-4257-87A4-8B4559F846C7}"/>
              </a:ext>
            </a:extLst>
          </p:cNvPr>
          <p:cNvSpPr/>
          <p:nvPr/>
        </p:nvSpPr>
        <p:spPr>
          <a:xfrm>
            <a:off x="547411" y="2951873"/>
            <a:ext cx="1894611" cy="1741280"/>
          </a:xfrm>
          <a:prstGeom prst="ellipse">
            <a:avLst/>
          </a:prstGeom>
          <a:solidFill>
            <a:srgbClr val="52C8CE"/>
          </a:solidFill>
          <a:ln w="76200" cap="rnd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異國</a:t>
            </a:r>
            <a:endParaRPr lang="en-US" altLang="zh-TW" sz="2400" b="1" kern="0" dirty="0">
              <a:solidFill>
                <a:prstClr val="black"/>
              </a:solidFill>
              <a:latin typeface="Century Gothic" panose="020B0502020202020204"/>
              <a:ea typeface="微軟正黑體" panose="020B0604030504040204" pitchFamily="34" charset="-120"/>
              <a:cs typeface="Arial"/>
              <a:sym typeface="Arial"/>
            </a:endParaRPr>
          </a:p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非凡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4E93E9E-BA72-42C7-849C-869FCEB5965E}"/>
              </a:ext>
            </a:extLst>
          </p:cNvPr>
          <p:cNvSpPr/>
          <p:nvPr/>
        </p:nvSpPr>
        <p:spPr>
          <a:xfrm>
            <a:off x="2190215" y="1427725"/>
            <a:ext cx="1370779" cy="13070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5875" cap="rnd" cmpd="sng" algn="ctr">
            <a:solidFill>
              <a:srgbClr val="8492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en-US" altLang="zh-TW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Fun</a:t>
            </a:r>
            <a:r>
              <a:rPr lang="zh-TW" altLang="en-US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遊世界</a:t>
            </a:r>
            <a:endParaRPr lang="zh-TW" altLang="en-US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B7BA3925-69B0-45D8-A5EE-B27EFB51CCED}"/>
              </a:ext>
            </a:extLst>
          </p:cNvPr>
          <p:cNvSpPr/>
          <p:nvPr/>
        </p:nvSpPr>
        <p:spPr>
          <a:xfrm>
            <a:off x="2050664" y="4817352"/>
            <a:ext cx="1451867" cy="1292433"/>
          </a:xfrm>
          <a:prstGeom prst="ellipse">
            <a:avLst/>
          </a:prstGeom>
          <a:solidFill>
            <a:srgbClr val="00B0F0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en-US" altLang="zh-TW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World</a:t>
            </a: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易點通</a:t>
            </a: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466CAD0-B2EE-4114-9FCB-4AD950486075}"/>
              </a:ext>
            </a:extLst>
          </p:cNvPr>
          <p:cNvCxnSpPr>
            <a:cxnSpLocks/>
            <a:stCxn id="35" idx="4"/>
            <a:endCxn id="39" idx="1"/>
          </p:cNvCxnSpPr>
          <p:nvPr/>
        </p:nvCxnSpPr>
        <p:spPr>
          <a:xfrm>
            <a:off x="1494717" y="4693153"/>
            <a:ext cx="768568" cy="313471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弧形 52">
            <a:extLst>
              <a:ext uri="{FF2B5EF4-FFF2-40B4-BE49-F238E27FC236}">
                <a16:creationId xmlns:a16="http://schemas.microsoft.com/office/drawing/2014/main" id="{A6CD5AAB-3427-4994-89EB-051E9973DF13}"/>
              </a:ext>
            </a:extLst>
          </p:cNvPr>
          <p:cNvSpPr/>
          <p:nvPr/>
        </p:nvSpPr>
        <p:spPr>
          <a:xfrm>
            <a:off x="2248152" y="1146765"/>
            <a:ext cx="1920629" cy="5416318"/>
          </a:xfrm>
          <a:prstGeom prst="arc">
            <a:avLst>
              <a:gd name="adj1" fmla="val 16608895"/>
              <a:gd name="adj2" fmla="val 5146226"/>
            </a:avLst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endParaRPr lang="zh-TW" altLang="en-US" sz="135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96" name="箭號: 有線條的向右箭號 95">
            <a:extLst>
              <a:ext uri="{FF2B5EF4-FFF2-40B4-BE49-F238E27FC236}">
                <a16:creationId xmlns:a16="http://schemas.microsoft.com/office/drawing/2014/main" id="{DD1203AC-25D0-40AC-9CA4-2AC3DCFDF74F}"/>
              </a:ext>
            </a:extLst>
          </p:cNvPr>
          <p:cNvSpPr/>
          <p:nvPr/>
        </p:nvSpPr>
        <p:spPr>
          <a:xfrm>
            <a:off x="7609979" y="2064035"/>
            <a:ext cx="4430463" cy="643017"/>
          </a:xfrm>
          <a:prstGeom prst="striped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閱讀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、多元文化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E6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405617" y="279961"/>
            <a:ext cx="177092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課程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09634" y="237145"/>
            <a:ext cx="553795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與       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2EBF578-28A9-498A-B7BE-C23547AC4C98}"/>
              </a:ext>
            </a:extLst>
          </p:cNvPr>
          <p:cNvCxnSpPr>
            <a:cxnSpLocks/>
            <a:stCxn id="35" idx="0"/>
            <a:endCxn id="37" idx="3"/>
          </p:cNvCxnSpPr>
          <p:nvPr/>
        </p:nvCxnSpPr>
        <p:spPr>
          <a:xfrm flipV="1">
            <a:off x="1494717" y="2543334"/>
            <a:ext cx="896244" cy="408539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5" name="Google Shape;241;p4">
            <a:extLst>
              <a:ext uri="{FF2B5EF4-FFF2-40B4-BE49-F238E27FC236}">
                <a16:creationId xmlns:a16="http://schemas.microsoft.com/office/drawing/2014/main" id="{BB90A835-4379-4EAF-853F-20F6588AABCF}"/>
              </a:ext>
            </a:extLst>
          </p:cNvPr>
          <p:cNvSpPr/>
          <p:nvPr/>
        </p:nvSpPr>
        <p:spPr>
          <a:xfrm>
            <a:off x="10523912" y="1496983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台灣之旅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41;p4">
            <a:extLst>
              <a:ext uri="{FF2B5EF4-FFF2-40B4-BE49-F238E27FC236}">
                <a16:creationId xmlns:a16="http://schemas.microsoft.com/office/drawing/2014/main" id="{DED383F2-6B18-4069-8007-602C0EFA20A6}"/>
              </a:ext>
            </a:extLst>
          </p:cNvPr>
          <p:cNvSpPr/>
          <p:nvPr/>
        </p:nvSpPr>
        <p:spPr>
          <a:xfrm>
            <a:off x="9181025" y="1494554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241;p4">
            <a:extLst>
              <a:ext uri="{FF2B5EF4-FFF2-40B4-BE49-F238E27FC236}">
                <a16:creationId xmlns:a16="http://schemas.microsoft.com/office/drawing/2014/main" id="{627013ED-9B26-4719-B051-240715636BE7}"/>
              </a:ext>
            </a:extLst>
          </p:cNvPr>
          <p:cNvSpPr/>
          <p:nvPr/>
        </p:nvSpPr>
        <p:spPr>
          <a:xfrm>
            <a:off x="7682179" y="4900237"/>
            <a:ext cx="1246133" cy="533016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禮貌問候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;p4">
            <a:extLst>
              <a:ext uri="{FF2B5EF4-FFF2-40B4-BE49-F238E27FC236}">
                <a16:creationId xmlns:a16="http://schemas.microsoft.com/office/drawing/2014/main" id="{306C57CA-9882-4566-A88E-D27A29304A82}"/>
              </a:ext>
            </a:extLst>
          </p:cNvPr>
          <p:cNvSpPr/>
          <p:nvPr/>
        </p:nvSpPr>
        <p:spPr>
          <a:xfrm>
            <a:off x="9153921" y="4892607"/>
            <a:ext cx="1246133" cy="548276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風土民情</a:t>
            </a:r>
          </a:p>
        </p:txBody>
      </p:sp>
      <p:sp>
        <p:nvSpPr>
          <p:cNvPr id="85" name="Google Shape;241;p4">
            <a:extLst>
              <a:ext uri="{FF2B5EF4-FFF2-40B4-BE49-F238E27FC236}">
                <a16:creationId xmlns:a16="http://schemas.microsoft.com/office/drawing/2014/main" id="{78D89B0D-2EC0-42C7-B85C-161B58B5B534}"/>
              </a:ext>
            </a:extLst>
          </p:cNvPr>
          <p:cNvSpPr/>
          <p:nvPr/>
        </p:nvSpPr>
        <p:spPr>
          <a:xfrm>
            <a:off x="10569429" y="4868221"/>
            <a:ext cx="1246132" cy="557110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世界驚奇</a:t>
            </a:r>
          </a:p>
        </p:txBody>
      </p:sp>
      <p:sp>
        <p:nvSpPr>
          <p:cNvPr id="86" name="箭號: 有線條的向右箭號 85">
            <a:extLst>
              <a:ext uri="{FF2B5EF4-FFF2-40B4-BE49-F238E27FC236}">
                <a16:creationId xmlns:a16="http://schemas.microsoft.com/office/drawing/2014/main" id="{809ECAC8-4F80-4A64-BF51-0953311AFDF3}"/>
              </a:ext>
            </a:extLst>
          </p:cNvPr>
          <p:cNvSpPr/>
          <p:nvPr/>
        </p:nvSpPr>
        <p:spPr>
          <a:xfrm>
            <a:off x="7669337" y="5512208"/>
            <a:ext cx="4311884" cy="643017"/>
          </a:xfrm>
          <a:prstGeom prst="stripedRightArrow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閱讀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、多元文化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E6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110215B-4E3B-4407-B218-776CD057398E}"/>
              </a:ext>
            </a:extLst>
          </p:cNvPr>
          <p:cNvSpPr txBox="1"/>
          <p:nvPr/>
        </p:nvSpPr>
        <p:spPr>
          <a:xfrm>
            <a:off x="4967757" y="4973599"/>
            <a:ext cx="253175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3BDBFB"/>
                </a:highlight>
                <a:latin typeface="Arial"/>
                <a:cs typeface="Arial"/>
                <a:sym typeface="Arial"/>
              </a:rPr>
              <a:t>主動學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口說國際語言學習問候語，見識異國文化，發現世界大不同的驚奇之處。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1D267588-E791-4D50-93CC-588C9379ED9F}"/>
              </a:ext>
            </a:extLst>
          </p:cNvPr>
          <p:cNvGrpSpPr/>
          <p:nvPr/>
        </p:nvGrpSpPr>
        <p:grpSpPr>
          <a:xfrm>
            <a:off x="4013815" y="1834016"/>
            <a:ext cx="796957" cy="3655961"/>
            <a:chOff x="4013815" y="1834016"/>
            <a:chExt cx="796957" cy="3655961"/>
          </a:xfrm>
        </p:grpSpPr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5667319A-056F-4B27-8B01-D217E22E0315}"/>
                </a:ext>
              </a:extLst>
            </p:cNvPr>
            <p:cNvSpPr/>
            <p:nvPr/>
          </p:nvSpPr>
          <p:spPr>
            <a:xfrm>
              <a:off x="4105864" y="4823648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FA4CF2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綜合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1" name="手繪多邊形: 圖案 30">
              <a:extLst>
                <a:ext uri="{FF2B5EF4-FFF2-40B4-BE49-F238E27FC236}">
                  <a16:creationId xmlns:a16="http://schemas.microsoft.com/office/drawing/2014/main" id="{ABA8C0C0-E7C3-4B1C-9CE9-4FBA154ACE31}"/>
                </a:ext>
              </a:extLst>
            </p:cNvPr>
            <p:cNvSpPr/>
            <p:nvPr/>
          </p:nvSpPr>
          <p:spPr>
            <a:xfrm>
              <a:off x="4013815" y="1834016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生活</a:t>
              </a: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F03D95E-EC0A-4F5C-8B48-9DEBC951697C}"/>
              </a:ext>
            </a:extLst>
          </p:cNvPr>
          <p:cNvSpPr txBox="1"/>
          <p:nvPr/>
        </p:nvSpPr>
        <p:spPr>
          <a:xfrm>
            <a:off x="4966204" y="1494677"/>
            <a:ext cx="253175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創新意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～交通工具遊世界，繪本和歌曲增進異國事物學習印象與趣味，啟發生活新思維。</a:t>
            </a:r>
          </a:p>
        </p:txBody>
      </p:sp>
      <p:sp>
        <p:nvSpPr>
          <p:cNvPr id="34" name="Google Shape;241;p4">
            <a:extLst>
              <a:ext uri="{FF2B5EF4-FFF2-40B4-BE49-F238E27FC236}">
                <a16:creationId xmlns:a16="http://schemas.microsoft.com/office/drawing/2014/main" id="{49A90E0D-07EB-4361-8F55-A8A13479E4C1}"/>
              </a:ext>
            </a:extLst>
          </p:cNvPr>
          <p:cNvSpPr/>
          <p:nvPr/>
        </p:nvSpPr>
        <p:spPr>
          <a:xfrm>
            <a:off x="7609979" y="1494554"/>
            <a:ext cx="1474291" cy="515844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世界好好玩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1656D9-4FEB-4AED-A42E-56667A247BC1}"/>
              </a:ext>
            </a:extLst>
          </p:cNvPr>
          <p:cNvSpPr/>
          <p:nvPr/>
        </p:nvSpPr>
        <p:spPr>
          <a:xfrm>
            <a:off x="9070556" y="1569994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小小導覽員</a:t>
            </a:r>
          </a:p>
        </p:txBody>
      </p:sp>
    </p:spTree>
    <p:extLst>
      <p:ext uri="{BB962C8B-B14F-4D97-AF65-F5344CB8AC3E}">
        <p14:creationId xmlns:p14="http://schemas.microsoft.com/office/powerpoint/2010/main" val="23431733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62D54EE-AA32-46F0-B2FE-F131F5AC7D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0377" y="482912"/>
          <a:ext cx="11411246" cy="5654890"/>
        </p:xfrm>
        <a:graphic>
          <a:graphicData uri="http://schemas.openxmlformats.org/drawingml/2006/table">
            <a:tbl>
              <a:tblPr firstRow="1" firstCol="1" bandRow="1"/>
              <a:tblGrid>
                <a:gridCol w="599240">
                  <a:extLst>
                    <a:ext uri="{9D8B030D-6E8A-4147-A177-3AD203B41FA5}">
                      <a16:colId xmlns:a16="http://schemas.microsoft.com/office/drawing/2014/main" val="1789666530"/>
                    </a:ext>
                  </a:extLst>
                </a:gridCol>
                <a:gridCol w="1499192">
                  <a:extLst>
                    <a:ext uri="{9D8B030D-6E8A-4147-A177-3AD203B41FA5}">
                      <a16:colId xmlns:a16="http://schemas.microsoft.com/office/drawing/2014/main" val="87098496"/>
                    </a:ext>
                  </a:extLst>
                </a:gridCol>
                <a:gridCol w="1364566">
                  <a:extLst>
                    <a:ext uri="{9D8B030D-6E8A-4147-A177-3AD203B41FA5}">
                      <a16:colId xmlns:a16="http://schemas.microsoft.com/office/drawing/2014/main" val="3186777819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1347924480"/>
                    </a:ext>
                  </a:extLst>
                </a:gridCol>
                <a:gridCol w="1275785">
                  <a:extLst>
                    <a:ext uri="{9D8B030D-6E8A-4147-A177-3AD203B41FA5}">
                      <a16:colId xmlns:a16="http://schemas.microsoft.com/office/drawing/2014/main" val="715133390"/>
                    </a:ext>
                  </a:extLst>
                </a:gridCol>
                <a:gridCol w="1351776">
                  <a:extLst>
                    <a:ext uri="{9D8B030D-6E8A-4147-A177-3AD203B41FA5}">
                      <a16:colId xmlns:a16="http://schemas.microsoft.com/office/drawing/2014/main" val="806130847"/>
                    </a:ext>
                  </a:extLst>
                </a:gridCol>
                <a:gridCol w="1351042">
                  <a:extLst>
                    <a:ext uri="{9D8B030D-6E8A-4147-A177-3AD203B41FA5}">
                      <a16:colId xmlns:a16="http://schemas.microsoft.com/office/drawing/2014/main" val="4076574379"/>
                    </a:ext>
                  </a:extLst>
                </a:gridCol>
                <a:gridCol w="1254578">
                  <a:extLst>
                    <a:ext uri="{9D8B030D-6E8A-4147-A177-3AD203B41FA5}">
                      <a16:colId xmlns:a16="http://schemas.microsoft.com/office/drawing/2014/main" val="3747800597"/>
                    </a:ext>
                  </a:extLst>
                </a:gridCol>
                <a:gridCol w="1448974">
                  <a:extLst>
                    <a:ext uri="{9D8B030D-6E8A-4147-A177-3AD203B41FA5}">
                      <a16:colId xmlns:a16="http://schemas.microsoft.com/office/drawing/2014/main" val="112893204"/>
                    </a:ext>
                  </a:extLst>
                </a:gridCol>
              </a:tblGrid>
              <a:tr h="40498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67119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學習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目標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體驗</a:t>
                      </a:r>
                      <a:r>
                        <a:rPr lang="zh-TW" altLang="en-US" sz="1400" dirty="0"/>
                        <a:t>異國新事物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識別</a:t>
                      </a:r>
                      <a:r>
                        <a:rPr lang="zh-TW" altLang="en-US" sz="1400" dirty="0"/>
                        <a:t>字母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認識</a:t>
                      </a:r>
                      <a:r>
                        <a:rPr lang="zh-TW" altLang="en-US" sz="1400" dirty="0"/>
                        <a:t>食物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認識</a:t>
                      </a:r>
                      <a:r>
                        <a:rPr lang="zh-TW" altLang="en-US" sz="1400" dirty="0"/>
                        <a:t>交通工具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欣賞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世界各國多元的交通文化</a:t>
                      </a:r>
                      <a:endParaRPr lang="zh-TW" alt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學習</a:t>
                      </a:r>
                      <a:r>
                        <a:rPr lang="zh-TW" altLang="en-US" sz="1400" dirty="0"/>
                        <a:t>簡易出遊語彙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使用</a:t>
                      </a:r>
                      <a:r>
                        <a:rPr lang="zh-TW" altLang="en-US" sz="1400" dirty="0"/>
                        <a:t>英語會話導覽高雄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練習</a:t>
                      </a:r>
                      <a:r>
                        <a:rPr lang="zh-TW" altLang="en-US" sz="1400" dirty="0"/>
                        <a:t>英語劇本對話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6410"/>
                  </a:ext>
                </a:extLst>
              </a:tr>
              <a:tr h="11787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單元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動感快車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舞力特快車】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動感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ABC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舞力特快車】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米食美食列車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鐵道美食堂】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世界交通工具萬花筒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校園導覽課程】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乘著繪本輕旅行【三鐵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我的車子會說話【三鐵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幸福列車長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高雄三鐵趴趴走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高雄小小導覽員】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幸福列車長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台灣</a:t>
                      </a:r>
                      <a:r>
                        <a:rPr lang="zh-H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之旅讀劇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幸福列車長】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66760"/>
                  </a:ext>
                </a:extLst>
              </a:tr>
              <a:tr h="396809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課程內容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認識交通工具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校本【倫敦鐵橋垮下來】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London Bridge Falling Down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Alphabet Transport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交通工具歌曲展演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交通規則行動劇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結合校本課程【鐵道美食堂】，認識米食英文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火車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Alphabet Train Food Train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改編創作展演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校園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景點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校園景點中英文介紹並錄影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理解交通工具英語繪本文本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 all go traveling by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英語繪本歌曲歌唱活動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理解英語繪本文本創作交通工具英語有聲書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Bear on a bike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理解並欣賞世界各國多元的交通文化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結合校本課程【幸福列車長】，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認識高雄景點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與交通工具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高雄景點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中英文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導覽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繪本理解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Pete the Cat’s Train Ride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介紹台灣景點與交通工具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讀劇改編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04425"/>
                  </a:ext>
                </a:extLst>
              </a:tr>
              <a:tr h="1022422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表現任務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專注欣賞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影片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分組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發表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海報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小組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唱遊展演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展演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歌曲律動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正確回答問題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分組行動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演出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回饋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影片內容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展演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歌曲律動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創作改編詞句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小組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暢遊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展演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中英文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校園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巡禮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回答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問題展演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歌曲律動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回答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問題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分組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創作 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小書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錄製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有聲書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回答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簡報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問題中英導覽高雄景點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改編讀劇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內容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小組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應用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展演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73098"/>
                  </a:ext>
                </a:extLst>
              </a:tr>
              <a:tr h="586466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 C2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52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7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165D7A3-99B8-4CF7-8909-257CB76CE2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9828" y="492368"/>
          <a:ext cx="11408900" cy="6062208"/>
        </p:xfrm>
        <a:graphic>
          <a:graphicData uri="http://schemas.openxmlformats.org/drawingml/2006/table">
            <a:tbl>
              <a:tblPr firstRow="1" firstCol="1" bandRow="1"/>
              <a:tblGrid>
                <a:gridCol w="599118">
                  <a:extLst>
                    <a:ext uri="{9D8B030D-6E8A-4147-A177-3AD203B41FA5}">
                      <a16:colId xmlns:a16="http://schemas.microsoft.com/office/drawing/2014/main" val="2725521358"/>
                    </a:ext>
                  </a:extLst>
                </a:gridCol>
                <a:gridCol w="1350764">
                  <a:extLst>
                    <a:ext uri="{9D8B030D-6E8A-4147-A177-3AD203B41FA5}">
                      <a16:colId xmlns:a16="http://schemas.microsoft.com/office/drawing/2014/main" val="3153984307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val="3687324115"/>
                    </a:ext>
                  </a:extLst>
                </a:gridCol>
                <a:gridCol w="1350764">
                  <a:extLst>
                    <a:ext uri="{9D8B030D-6E8A-4147-A177-3AD203B41FA5}">
                      <a16:colId xmlns:a16="http://schemas.microsoft.com/office/drawing/2014/main" val="445543762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val="4074532645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val="761732942"/>
                    </a:ext>
                  </a:extLst>
                </a:gridCol>
                <a:gridCol w="1350764">
                  <a:extLst>
                    <a:ext uri="{9D8B030D-6E8A-4147-A177-3AD203B41FA5}">
                      <a16:colId xmlns:a16="http://schemas.microsoft.com/office/drawing/2014/main" val="437225287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val="1131861012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val="1139930904"/>
                    </a:ext>
                  </a:extLst>
                </a:gridCol>
              </a:tblGrid>
              <a:tr h="4485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902851"/>
                  </a:ext>
                </a:extLst>
              </a:tr>
              <a:tr h="742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學習</a:t>
                      </a:r>
                      <a:endParaRPr lang="zh-TW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目標</a:t>
                      </a:r>
                      <a:endParaRPr lang="zh-TW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zh-TW" altLang="en-US" sz="1400" dirty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學習</a:t>
                      </a:r>
                      <a:r>
                        <a:rPr lang="zh-TW" altLang="en-US" sz="1400" dirty="0"/>
                        <a:t>口說英語交朋友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學習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口說英語</a:t>
                      </a:r>
                      <a:r>
                        <a:rPr lang="zh-TW" altLang="en-US" sz="1400" dirty="0"/>
                        <a:t>向人表達道歉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學習</a:t>
                      </a:r>
                      <a:r>
                        <a:rPr lang="zh-TW" altLang="en-US" sz="1400" dirty="0"/>
                        <a:t>口說英語表達形狀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認識</a:t>
                      </a:r>
                      <a:r>
                        <a:rPr lang="zh-TW" altLang="en-US" sz="1400" dirty="0"/>
                        <a:t>不同國家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思辨</a:t>
                      </a:r>
                      <a:r>
                        <a:rPr lang="zh-TW" altLang="en-US" sz="1400" dirty="0"/>
                        <a:t>異國文化差異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接納</a:t>
                      </a:r>
                      <a:r>
                        <a:rPr lang="zh-TW" altLang="en-US" sz="1400" dirty="0"/>
                        <a:t>不同國家人士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學習</a:t>
                      </a:r>
                      <a:r>
                        <a:rPr lang="zh-TW" altLang="en-US" sz="1400" dirty="0"/>
                        <a:t>口說英語介紹菜色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看見</a:t>
                      </a:r>
                      <a:r>
                        <a:rPr lang="zh-TW" altLang="en-US" sz="1400" dirty="0"/>
                        <a:t>世界不同建築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52033"/>
                  </a:ext>
                </a:extLst>
              </a:tr>
              <a:tr h="874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單元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與世界交朋友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有禮走遍天下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形形色色大不同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世界</a:t>
                      </a: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走透透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世界好好玩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世界</a:t>
                      </a: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你我他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台灣美食大集合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世界</a:t>
                      </a: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建築奇觀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2055"/>
                  </a:ext>
                </a:extLst>
              </a:tr>
              <a:tr h="17757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課程內容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Hello Song / How are you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教學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介紹自己認識同學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認識各國和問候語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繪本教學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Please Mr. Panda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學會說「請、謝謝、對不起」並演出禮貌行動劇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認識形狀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藉由形狀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Paris, A Book of Shapes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來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認識國際城巿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創造個人城巿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繪本教學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My Cat Likes to Hide in Boxes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認識各國特色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台灣猫咪創作與分享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理解繪本內容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Granny Went to Market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認同在地文化與尊重各國不同的文化與風土民情。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英語自我介紹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認識歌曲中各國不同打招呼的語言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Hello to the children of the world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認識世界哈囉日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繪本教學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Today is Monday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認識各國美食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分組設計菜單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錄製可立拍影片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繪本教學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My Home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認識各國建築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Mini House 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創作與分享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91934"/>
                  </a:ext>
                </a:extLst>
              </a:tr>
              <a:tr h="143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說出各國問候語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投入參與互動遊戲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運用「請、謝謝、對不起」對話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辨認繪本中的形狀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展演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歌曲律動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小書創作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辨認繪本中的國家城市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英語口說國際城市名稱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創作各國文化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海報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小組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導覽分享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使用不同語言相互招呼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完成哈囉日拼圖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說出各國代表的美食印象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合作錄製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製作美食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影片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辨認不同建築物代表的國家名稱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美勞創作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分享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08523"/>
                  </a:ext>
                </a:extLst>
              </a:tr>
              <a:tr h="789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 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 C3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0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7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>
            <a:extLst>
              <a:ext uri="{FF2B5EF4-FFF2-40B4-BE49-F238E27FC236}">
                <a16:creationId xmlns:a16="http://schemas.microsoft.com/office/drawing/2014/main" id="{C9E6B721-0D97-4257-87A4-8B4559F846C7}"/>
              </a:ext>
            </a:extLst>
          </p:cNvPr>
          <p:cNvSpPr/>
          <p:nvPr/>
        </p:nvSpPr>
        <p:spPr>
          <a:xfrm>
            <a:off x="547411" y="2951873"/>
            <a:ext cx="1894611" cy="1741280"/>
          </a:xfrm>
          <a:prstGeom prst="ellipse">
            <a:avLst/>
          </a:prstGeom>
          <a:solidFill>
            <a:srgbClr val="A8B5C8"/>
          </a:solidFill>
          <a:ln w="76200" cap="rnd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生活</a:t>
            </a:r>
            <a:endParaRPr lang="en-US" altLang="zh-TW" sz="2400" b="1" kern="0" dirty="0">
              <a:solidFill>
                <a:prstClr val="black"/>
              </a:solidFill>
              <a:latin typeface="Century Gothic" panose="020B0502020202020204"/>
              <a:ea typeface="微軟正黑體" panose="020B0604030504040204" pitchFamily="34" charset="-120"/>
              <a:cs typeface="Arial"/>
              <a:sym typeface="Arial"/>
            </a:endParaRPr>
          </a:p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創藝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4E93E9E-BA72-42C7-849C-869FCEB5965E}"/>
              </a:ext>
            </a:extLst>
          </p:cNvPr>
          <p:cNvSpPr/>
          <p:nvPr/>
        </p:nvSpPr>
        <p:spPr>
          <a:xfrm>
            <a:off x="2136521" y="1360294"/>
            <a:ext cx="1370779" cy="1307017"/>
          </a:xfrm>
          <a:prstGeom prst="ellipse">
            <a:avLst/>
          </a:prstGeom>
          <a:solidFill>
            <a:srgbClr val="00B050"/>
          </a:solidFill>
          <a:ln w="15875" cap="rnd" cmpd="sng" algn="ctr">
            <a:solidFill>
              <a:srgbClr val="8492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五感啟動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91AD1BDB-981F-417A-810E-3134CB546635}"/>
              </a:ext>
            </a:extLst>
          </p:cNvPr>
          <p:cNvSpPr/>
          <p:nvPr/>
        </p:nvSpPr>
        <p:spPr>
          <a:xfrm>
            <a:off x="2680070" y="3222790"/>
            <a:ext cx="1368487" cy="1292077"/>
          </a:xfrm>
          <a:prstGeom prst="ellipse">
            <a:avLst/>
          </a:prstGeom>
          <a:solidFill>
            <a:srgbClr val="00B0F0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美感</a:t>
            </a:r>
            <a:endParaRPr lang="en-US" altLang="zh-TW" sz="20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algn="ctr" defTabSz="457189">
              <a:buFont typeface="Arial"/>
              <a:buNone/>
              <a:defRPr/>
            </a:pPr>
            <a:r>
              <a:rPr lang="zh-TW" altLang="en-US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體驗</a:t>
            </a: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74563DB-F0BF-483C-9FCB-516BF52F2176}"/>
              </a:ext>
            </a:extLst>
          </p:cNvPr>
          <p:cNvCxnSpPr>
            <a:cxnSpLocks/>
          </p:cNvCxnSpPr>
          <p:nvPr/>
        </p:nvCxnSpPr>
        <p:spPr>
          <a:xfrm flipV="1">
            <a:off x="2449313" y="3854924"/>
            <a:ext cx="209803" cy="13905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864E3319-D7C4-4F10-8909-41EC251863BD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1494717" y="4693153"/>
            <a:ext cx="753435" cy="568603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弧形 52">
            <a:extLst>
              <a:ext uri="{FF2B5EF4-FFF2-40B4-BE49-F238E27FC236}">
                <a16:creationId xmlns:a16="http://schemas.microsoft.com/office/drawing/2014/main" id="{A6CD5AAB-3427-4994-89EB-051E9973DF13}"/>
              </a:ext>
            </a:extLst>
          </p:cNvPr>
          <p:cNvSpPr/>
          <p:nvPr/>
        </p:nvSpPr>
        <p:spPr>
          <a:xfrm>
            <a:off x="2248152" y="1146765"/>
            <a:ext cx="1920629" cy="5416318"/>
          </a:xfrm>
          <a:prstGeom prst="arc">
            <a:avLst>
              <a:gd name="adj1" fmla="val 16608895"/>
              <a:gd name="adj2" fmla="val 5146226"/>
            </a:avLst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endParaRPr lang="zh-TW" altLang="en-US" sz="135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96" name="箭號: 有線條的向右箭號 95">
            <a:extLst>
              <a:ext uri="{FF2B5EF4-FFF2-40B4-BE49-F238E27FC236}">
                <a16:creationId xmlns:a16="http://schemas.microsoft.com/office/drawing/2014/main" id="{DD1203AC-25D0-40AC-9CA4-2AC3DCFDF74F}"/>
              </a:ext>
            </a:extLst>
          </p:cNvPr>
          <p:cNvSpPr/>
          <p:nvPr/>
        </p:nvSpPr>
        <p:spPr>
          <a:xfrm>
            <a:off x="7616046" y="2299047"/>
            <a:ext cx="4311884" cy="643017"/>
          </a:xfrm>
          <a:prstGeom prst="stripedRightArrow">
            <a:avLst/>
          </a:prstGeom>
          <a:solidFill>
            <a:srgbClr val="49DCF9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藝術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B1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05617" y="279961"/>
            <a:ext cx="177092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課程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09634" y="237145"/>
            <a:ext cx="553795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與       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99FC0AE7-335D-43B4-9F62-39F0A90C9465}"/>
              </a:ext>
            </a:extLst>
          </p:cNvPr>
          <p:cNvSpPr/>
          <p:nvPr/>
        </p:nvSpPr>
        <p:spPr>
          <a:xfrm>
            <a:off x="2130550" y="4979787"/>
            <a:ext cx="1451867" cy="1292433"/>
          </a:xfrm>
          <a:prstGeom prst="ellipse">
            <a:avLst/>
          </a:prstGeom>
          <a:solidFill>
            <a:srgbClr val="A24E8C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展開</a:t>
            </a:r>
            <a:endParaRPr lang="en-US" altLang="zh-TW" sz="20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algn="ctr" defTabSz="457189">
              <a:buFont typeface="Arial"/>
              <a:buNone/>
              <a:defRPr/>
            </a:pPr>
            <a:r>
              <a:rPr lang="zh-TW" altLang="en-US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行動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2EBF578-28A9-498A-B7BE-C23547AC4C98}"/>
              </a:ext>
            </a:extLst>
          </p:cNvPr>
          <p:cNvCxnSpPr>
            <a:cxnSpLocks/>
            <a:stCxn id="35" idx="0"/>
            <a:endCxn id="37" idx="3"/>
          </p:cNvCxnSpPr>
          <p:nvPr/>
        </p:nvCxnSpPr>
        <p:spPr>
          <a:xfrm flipV="1">
            <a:off x="1494717" y="2475903"/>
            <a:ext cx="842550" cy="475970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5" name="Google Shape;241;p4">
            <a:extLst>
              <a:ext uri="{FF2B5EF4-FFF2-40B4-BE49-F238E27FC236}">
                <a16:creationId xmlns:a16="http://schemas.microsoft.com/office/drawing/2014/main" id="{BB90A835-4379-4EAF-853F-20F6588AABCF}"/>
              </a:ext>
            </a:extLst>
          </p:cNvPr>
          <p:cNvSpPr/>
          <p:nvPr/>
        </p:nvSpPr>
        <p:spPr>
          <a:xfrm>
            <a:off x="10548610" y="1680549"/>
            <a:ext cx="1246133" cy="515844"/>
          </a:xfrm>
          <a:prstGeom prst="rect">
            <a:avLst/>
          </a:prstGeom>
          <a:noFill/>
          <a:ln w="57150" cap="flat" cmpd="sng">
            <a:solidFill>
              <a:srgbClr val="49DC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語文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41;p4">
            <a:extLst>
              <a:ext uri="{FF2B5EF4-FFF2-40B4-BE49-F238E27FC236}">
                <a16:creationId xmlns:a16="http://schemas.microsoft.com/office/drawing/2014/main" id="{DED383F2-6B18-4069-8007-602C0EFA20A6}"/>
              </a:ext>
            </a:extLst>
          </p:cNvPr>
          <p:cNvSpPr/>
          <p:nvPr/>
        </p:nvSpPr>
        <p:spPr>
          <a:xfrm>
            <a:off x="9077236" y="1680549"/>
            <a:ext cx="1246133" cy="515844"/>
          </a:xfrm>
          <a:prstGeom prst="rect">
            <a:avLst/>
          </a:prstGeom>
          <a:noFill/>
          <a:ln w="57150" cap="flat" cmpd="sng">
            <a:solidFill>
              <a:srgbClr val="49DC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藝術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241;p4">
            <a:extLst>
              <a:ext uri="{FF2B5EF4-FFF2-40B4-BE49-F238E27FC236}">
                <a16:creationId xmlns:a16="http://schemas.microsoft.com/office/drawing/2014/main" id="{A8DD9B72-03B5-44FD-A14F-5485C834F977}"/>
              </a:ext>
            </a:extLst>
          </p:cNvPr>
          <p:cNvSpPr/>
          <p:nvPr/>
        </p:nvSpPr>
        <p:spPr>
          <a:xfrm>
            <a:off x="7616046" y="1680549"/>
            <a:ext cx="1246133" cy="515844"/>
          </a:xfrm>
          <a:prstGeom prst="rect">
            <a:avLst/>
          </a:prstGeom>
          <a:noFill/>
          <a:ln w="57150" cap="flat" cmpd="sng">
            <a:solidFill>
              <a:srgbClr val="49DC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科技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241;p4">
            <a:extLst>
              <a:ext uri="{FF2B5EF4-FFF2-40B4-BE49-F238E27FC236}">
                <a16:creationId xmlns:a16="http://schemas.microsoft.com/office/drawing/2014/main" id="{627013ED-9B26-4719-B051-240715636BE7}"/>
              </a:ext>
            </a:extLst>
          </p:cNvPr>
          <p:cNvSpPr/>
          <p:nvPr/>
        </p:nvSpPr>
        <p:spPr>
          <a:xfrm>
            <a:off x="7682649" y="3269236"/>
            <a:ext cx="1246133" cy="681469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與藝術家有約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;p4">
            <a:extLst>
              <a:ext uri="{FF2B5EF4-FFF2-40B4-BE49-F238E27FC236}">
                <a16:creationId xmlns:a16="http://schemas.microsoft.com/office/drawing/2014/main" id="{306C57CA-9882-4566-A88E-D27A29304A82}"/>
              </a:ext>
            </a:extLst>
          </p:cNvPr>
          <p:cNvSpPr/>
          <p:nvPr/>
        </p:nvSpPr>
        <p:spPr>
          <a:xfrm>
            <a:off x="9132151" y="3270203"/>
            <a:ext cx="1246133" cy="680501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校園鐘聲大改造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箭號: 有線條的向右箭號 85">
            <a:extLst>
              <a:ext uri="{FF2B5EF4-FFF2-40B4-BE49-F238E27FC236}">
                <a16:creationId xmlns:a16="http://schemas.microsoft.com/office/drawing/2014/main" id="{809ECAC8-4F80-4A64-BF51-0953311AFDF3}"/>
              </a:ext>
            </a:extLst>
          </p:cNvPr>
          <p:cNvSpPr/>
          <p:nvPr/>
        </p:nvSpPr>
        <p:spPr>
          <a:xfrm>
            <a:off x="7682649" y="3861876"/>
            <a:ext cx="4311884" cy="643017"/>
          </a:xfrm>
          <a:prstGeom prst="striped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綜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B2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B2</a:t>
            </a:r>
          </a:p>
        </p:txBody>
      </p:sp>
      <p:sp>
        <p:nvSpPr>
          <p:cNvPr id="87" name="Google Shape;241;p4">
            <a:extLst>
              <a:ext uri="{FF2B5EF4-FFF2-40B4-BE49-F238E27FC236}">
                <a16:creationId xmlns:a16="http://schemas.microsoft.com/office/drawing/2014/main" id="{970C645F-5D82-44EE-926F-E9102C351900}"/>
              </a:ext>
            </a:extLst>
          </p:cNvPr>
          <p:cNvSpPr/>
          <p:nvPr/>
        </p:nvSpPr>
        <p:spPr>
          <a:xfrm>
            <a:off x="7749234" y="4977685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TW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Head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241;p4">
            <a:extLst>
              <a:ext uri="{FF2B5EF4-FFF2-40B4-BE49-F238E27FC236}">
                <a16:creationId xmlns:a16="http://schemas.microsoft.com/office/drawing/2014/main" id="{F4B8BA45-D335-4446-8E10-BEC24DBF1F12}"/>
              </a:ext>
            </a:extLst>
          </p:cNvPr>
          <p:cNvSpPr/>
          <p:nvPr/>
        </p:nvSpPr>
        <p:spPr>
          <a:xfrm>
            <a:off x="9148922" y="4965638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Hand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241;p4">
            <a:extLst>
              <a:ext uri="{FF2B5EF4-FFF2-40B4-BE49-F238E27FC236}">
                <a16:creationId xmlns:a16="http://schemas.microsoft.com/office/drawing/2014/main" id="{91E010BD-3051-47E1-AFBB-50023F8EA2C0}"/>
              </a:ext>
            </a:extLst>
          </p:cNvPr>
          <p:cNvSpPr/>
          <p:nvPr/>
        </p:nvSpPr>
        <p:spPr>
          <a:xfrm>
            <a:off x="10548610" y="4965638"/>
            <a:ext cx="1246132" cy="557110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Heart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箭號: 有線條的向右箭號 89">
            <a:extLst>
              <a:ext uri="{FF2B5EF4-FFF2-40B4-BE49-F238E27FC236}">
                <a16:creationId xmlns:a16="http://schemas.microsoft.com/office/drawing/2014/main" id="{2F9B5EE5-0AC5-49E6-B0C8-BEE9C934EB11}"/>
              </a:ext>
            </a:extLst>
          </p:cNvPr>
          <p:cNvSpPr/>
          <p:nvPr/>
        </p:nvSpPr>
        <p:spPr>
          <a:xfrm>
            <a:off x="7687267" y="5583412"/>
            <a:ext cx="4311884" cy="643017"/>
          </a:xfrm>
          <a:prstGeom prst="stripedRightArrow">
            <a:avLst/>
          </a:prstGeom>
          <a:solidFill>
            <a:srgbClr val="FFC000"/>
          </a:solidFill>
          <a:ln w="28575">
            <a:solidFill>
              <a:srgbClr val="7D43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藝術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B2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藝術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B3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EEAB667-EE4C-4827-B63F-422CB8F8ED48}"/>
              </a:ext>
            </a:extLst>
          </p:cNvPr>
          <p:cNvSpPr txBox="1"/>
          <p:nvPr/>
        </p:nvSpPr>
        <p:spPr>
          <a:xfrm>
            <a:off x="5024348" y="3269237"/>
            <a:ext cx="253175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  <a:cs typeface="Arial"/>
                <a:sym typeface="Arial"/>
              </a:rPr>
              <a:t>可負責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提供增進美好感受的學習經驗，提升鑑賞力，也增進美感。</a:t>
            </a:r>
            <a:endParaRPr lang="en-US" altLang="zh-TW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zh-TW" alt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110215B-4E3B-4407-B218-776CD057398E}"/>
              </a:ext>
            </a:extLst>
          </p:cNvPr>
          <p:cNvSpPr txBox="1"/>
          <p:nvPr/>
        </p:nvSpPr>
        <p:spPr>
          <a:xfrm>
            <a:off x="4997176" y="1680549"/>
            <a:ext cx="25317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BDBF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00FFFF"/>
                </a:highlight>
                <a:latin typeface="Arial"/>
                <a:cs typeface="Arial"/>
                <a:sym typeface="Arial"/>
              </a:rPr>
              <a:t>主動學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學習不同的領域知識，跨域學習整合應用，強化自我能力。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6BA98A03-CBF4-418A-B73E-040804869247}"/>
              </a:ext>
            </a:extLst>
          </p:cNvPr>
          <p:cNvSpPr txBox="1"/>
          <p:nvPr/>
        </p:nvSpPr>
        <p:spPr>
          <a:xfrm>
            <a:off x="5037314" y="4965638"/>
            <a:ext cx="253175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創新意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～檢視個人周遭，多動手、動腦、用心，創藝改造，拉近與藝術的距離。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085069" y="2011134"/>
            <a:ext cx="890456" cy="3797586"/>
            <a:chOff x="4053677" y="1804905"/>
            <a:chExt cx="890456" cy="3797586"/>
          </a:xfrm>
        </p:grpSpPr>
        <p:sp>
          <p:nvSpPr>
            <p:cNvPr id="67" name="手繪多邊形: 圖案 66">
              <a:extLst>
                <a:ext uri="{FF2B5EF4-FFF2-40B4-BE49-F238E27FC236}">
                  <a16:creationId xmlns:a16="http://schemas.microsoft.com/office/drawing/2014/main" id="{53B9A912-C6BB-40A2-8137-B9579FADB1A8}"/>
                </a:ext>
              </a:extLst>
            </p:cNvPr>
            <p:cNvSpPr/>
            <p:nvPr/>
          </p:nvSpPr>
          <p:spPr>
            <a:xfrm>
              <a:off x="4053677" y="1804905"/>
              <a:ext cx="704908" cy="681470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藝術</a:t>
              </a:r>
            </a:p>
          </p:txBody>
        </p:sp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5667319A-056F-4B27-8B01-D217E22E0315}"/>
                </a:ext>
              </a:extLst>
            </p:cNvPr>
            <p:cNvSpPr/>
            <p:nvPr/>
          </p:nvSpPr>
          <p:spPr>
            <a:xfrm>
              <a:off x="4109634" y="4921021"/>
              <a:ext cx="704908" cy="681470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語文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405D88F3-66C6-4402-B0EE-C7F619003ED0}"/>
                </a:ext>
              </a:extLst>
            </p:cNvPr>
            <p:cNvSpPr/>
            <p:nvPr/>
          </p:nvSpPr>
          <p:spPr>
            <a:xfrm>
              <a:off x="4216597" y="2820143"/>
              <a:ext cx="704908" cy="681470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社會</a:t>
              </a:r>
            </a:p>
          </p:txBody>
        </p:sp>
        <p:sp>
          <p:nvSpPr>
            <p:cNvPr id="82" name="手繪多邊形: 圖案 81">
              <a:extLst>
                <a:ext uri="{FF2B5EF4-FFF2-40B4-BE49-F238E27FC236}">
                  <a16:creationId xmlns:a16="http://schemas.microsoft.com/office/drawing/2014/main" id="{EFB2FE2B-FF5F-482A-9FAB-0BA4264A17AA}"/>
                </a:ext>
              </a:extLst>
            </p:cNvPr>
            <p:cNvSpPr/>
            <p:nvPr/>
          </p:nvSpPr>
          <p:spPr>
            <a:xfrm>
              <a:off x="4239225" y="3901649"/>
              <a:ext cx="704908" cy="68146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70AD47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sz="1400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綜合</a:t>
              </a:r>
              <a:endParaRPr lang="en-US" altLang="zh-TW" sz="1400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sz="1400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活動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4612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3E34494-93E4-4C53-A090-08CCB3B1D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61558"/>
              </p:ext>
            </p:extLst>
          </p:nvPr>
        </p:nvGraphicFramePr>
        <p:xfrm>
          <a:off x="522748" y="186870"/>
          <a:ext cx="11146504" cy="6367641"/>
        </p:xfrm>
        <a:graphic>
          <a:graphicData uri="http://schemas.openxmlformats.org/drawingml/2006/table">
            <a:tbl>
              <a:tblPr firstRow="1" firstCol="1" bandRow="1"/>
              <a:tblGrid>
                <a:gridCol w="1112268">
                  <a:extLst>
                    <a:ext uri="{9D8B030D-6E8A-4147-A177-3AD203B41FA5}">
                      <a16:colId xmlns:a16="http://schemas.microsoft.com/office/drawing/2014/main" val="3000666407"/>
                    </a:ext>
                  </a:extLst>
                </a:gridCol>
                <a:gridCol w="2508559">
                  <a:extLst>
                    <a:ext uri="{9D8B030D-6E8A-4147-A177-3AD203B41FA5}">
                      <a16:colId xmlns:a16="http://schemas.microsoft.com/office/drawing/2014/main" val="3647980295"/>
                    </a:ext>
                  </a:extLst>
                </a:gridCol>
                <a:gridCol w="2508559">
                  <a:extLst>
                    <a:ext uri="{9D8B030D-6E8A-4147-A177-3AD203B41FA5}">
                      <a16:colId xmlns:a16="http://schemas.microsoft.com/office/drawing/2014/main" val="4131758380"/>
                    </a:ext>
                  </a:extLst>
                </a:gridCol>
                <a:gridCol w="2518370">
                  <a:extLst>
                    <a:ext uri="{9D8B030D-6E8A-4147-A177-3AD203B41FA5}">
                      <a16:colId xmlns:a16="http://schemas.microsoft.com/office/drawing/2014/main" val="2226184079"/>
                    </a:ext>
                  </a:extLst>
                </a:gridCol>
                <a:gridCol w="2498748">
                  <a:extLst>
                    <a:ext uri="{9D8B030D-6E8A-4147-A177-3AD203B41FA5}">
                      <a16:colId xmlns:a16="http://schemas.microsoft.com/office/drawing/2014/main" val="1276461589"/>
                    </a:ext>
                  </a:extLst>
                </a:gridCol>
              </a:tblGrid>
              <a:tr h="48930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49783"/>
                  </a:ext>
                </a:extLst>
              </a:tr>
              <a:tr h="120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目標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用音樂語言</a:t>
                      </a:r>
                      <a:r>
                        <a:rPr lang="zh-TW" altLang="en-US" sz="1400" b="0" i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展現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出自己的創造力及想像力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i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認識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音樂家作品引發共鳴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創作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以鐵道為主題編曲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結合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音樂及影像留下成長紀錄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09846"/>
                  </a:ext>
                </a:extLst>
              </a:tr>
              <a:tr h="977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科技玩樂趣</a:t>
                      </a:r>
                      <a:endParaRPr lang="en-US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繪聲敘曲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與藝術家有約</a:t>
                      </a:r>
                      <a:endParaRPr lang="en-US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幸福列車長</a:t>
                      </a:r>
                      <a:endParaRPr lang="en-US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校園鐘聲大改造</a:t>
                      </a:r>
                      <a:endParaRPr lang="en-US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27072"/>
                  </a:ext>
                </a:extLst>
              </a:tr>
              <a:tr h="1590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課程內容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en-US" altLang="zh-TW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Garageband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介面認識及簡易操作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錄製有聲故事並配樂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藝術導覽小尖兵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•Rap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說唱藝術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運用平板進行音樂創作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說明自己的創作理念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運用「</a:t>
                      </a:r>
                      <a:r>
                        <a:rPr kumimoji="0" lang="en-US" altLang="zh-TW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Garageband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」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APP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變奏改編校園鐘聲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09419"/>
                  </a:ext>
                </a:extLst>
              </a:tr>
              <a:tr h="85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能運用</a:t>
                      </a:r>
                      <a:r>
                        <a:rPr kumimoji="0" lang="en-US" altLang="zh-TW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Garageband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，創造出自己的音樂鈴聲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能結合文字圖檔音樂完成音樂繪本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能運用</a:t>
                      </a: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Rap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介紹藝術家生平或作品，進行再創作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能完成進站音樂</a:t>
                      </a: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並說明創作理念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能運用</a:t>
                      </a:r>
                      <a:r>
                        <a:rPr kumimoji="0" lang="en-US" altLang="zh-TW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Garageband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改編校園鐘聲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19407"/>
                  </a:ext>
                </a:extLst>
              </a:tr>
              <a:tr h="829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7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4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>
            <a:extLst>
              <a:ext uri="{FF2B5EF4-FFF2-40B4-BE49-F238E27FC236}">
                <a16:creationId xmlns:a16="http://schemas.microsoft.com/office/drawing/2014/main" id="{C9E6B721-0D97-4257-87A4-8B4559F846C7}"/>
              </a:ext>
            </a:extLst>
          </p:cNvPr>
          <p:cNvSpPr/>
          <p:nvPr/>
        </p:nvSpPr>
        <p:spPr>
          <a:xfrm>
            <a:off x="547411" y="2951873"/>
            <a:ext cx="1894611" cy="1741280"/>
          </a:xfrm>
          <a:prstGeom prst="ellipse">
            <a:avLst/>
          </a:prstGeom>
          <a:solidFill>
            <a:srgbClr val="FFFF00"/>
          </a:solidFill>
          <a:ln w="76200" cap="rnd" cmpd="sng" algn="ctr">
            <a:solidFill>
              <a:srgbClr val="E40C9C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三鐵好生活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4E93E9E-BA72-42C7-849C-869FCEB5965E}"/>
              </a:ext>
            </a:extLst>
          </p:cNvPr>
          <p:cNvSpPr/>
          <p:nvPr/>
        </p:nvSpPr>
        <p:spPr>
          <a:xfrm>
            <a:off x="1836947" y="1184676"/>
            <a:ext cx="1370779" cy="1307017"/>
          </a:xfrm>
          <a:prstGeom prst="ellipse">
            <a:avLst/>
          </a:prstGeom>
          <a:solidFill>
            <a:srgbClr val="00B050"/>
          </a:solidFill>
          <a:ln w="15875" cap="rnd" cmpd="sng" algn="ctr">
            <a:solidFill>
              <a:srgbClr val="8492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綠活線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91AD1BDB-981F-417A-810E-3134CB546635}"/>
              </a:ext>
            </a:extLst>
          </p:cNvPr>
          <p:cNvSpPr/>
          <p:nvPr/>
        </p:nvSpPr>
        <p:spPr>
          <a:xfrm>
            <a:off x="2671818" y="2503401"/>
            <a:ext cx="1368487" cy="1292077"/>
          </a:xfrm>
          <a:prstGeom prst="ellipse">
            <a:avLst/>
          </a:prstGeom>
          <a:solidFill>
            <a:srgbClr val="00B0F0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科技線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B7BA3925-69B0-45D8-A5EE-B27EFB51CCED}"/>
              </a:ext>
            </a:extLst>
          </p:cNvPr>
          <p:cNvSpPr/>
          <p:nvPr/>
        </p:nvSpPr>
        <p:spPr>
          <a:xfrm>
            <a:off x="2592052" y="3985709"/>
            <a:ext cx="1451867" cy="1292433"/>
          </a:xfrm>
          <a:prstGeom prst="ellipse">
            <a:avLst/>
          </a:prstGeom>
          <a:solidFill>
            <a:srgbClr val="FF9933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人文線</a:t>
            </a: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74563DB-F0BF-483C-9FCB-516BF52F2176}"/>
              </a:ext>
            </a:extLst>
          </p:cNvPr>
          <p:cNvCxnSpPr>
            <a:cxnSpLocks/>
          </p:cNvCxnSpPr>
          <p:nvPr/>
        </p:nvCxnSpPr>
        <p:spPr>
          <a:xfrm>
            <a:off x="2386079" y="3441639"/>
            <a:ext cx="419605" cy="4444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864E3319-D7C4-4F10-8909-41EC251863BD}"/>
              </a:ext>
            </a:extLst>
          </p:cNvPr>
          <p:cNvCxnSpPr>
            <a:cxnSpLocks/>
            <a:stCxn id="35" idx="4"/>
            <a:endCxn id="28" idx="1"/>
          </p:cNvCxnSpPr>
          <p:nvPr/>
        </p:nvCxnSpPr>
        <p:spPr>
          <a:xfrm>
            <a:off x="1494717" y="4693153"/>
            <a:ext cx="505266" cy="822107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466CAD0-B2EE-4114-9FCB-4AD950486075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386079" y="4174981"/>
            <a:ext cx="418594" cy="0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弧形 52">
            <a:extLst>
              <a:ext uri="{FF2B5EF4-FFF2-40B4-BE49-F238E27FC236}">
                <a16:creationId xmlns:a16="http://schemas.microsoft.com/office/drawing/2014/main" id="{A6CD5AAB-3427-4994-89EB-051E9973DF13}"/>
              </a:ext>
            </a:extLst>
          </p:cNvPr>
          <p:cNvSpPr/>
          <p:nvPr/>
        </p:nvSpPr>
        <p:spPr>
          <a:xfrm>
            <a:off x="2248152" y="1146765"/>
            <a:ext cx="1920629" cy="5416318"/>
          </a:xfrm>
          <a:prstGeom prst="arc">
            <a:avLst>
              <a:gd name="adj1" fmla="val 16608895"/>
              <a:gd name="adj2" fmla="val 5146226"/>
            </a:avLst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endParaRPr lang="zh-TW" altLang="en-US" sz="135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96" name="箭號: 有線條的向右箭號 95">
            <a:extLst>
              <a:ext uri="{FF2B5EF4-FFF2-40B4-BE49-F238E27FC236}">
                <a16:creationId xmlns:a16="http://schemas.microsoft.com/office/drawing/2014/main" id="{DD1203AC-25D0-40AC-9CA4-2AC3DCFDF74F}"/>
              </a:ext>
            </a:extLst>
          </p:cNvPr>
          <p:cNvSpPr/>
          <p:nvPr/>
        </p:nvSpPr>
        <p:spPr>
          <a:xfrm>
            <a:off x="7669338" y="1692869"/>
            <a:ext cx="4311884" cy="643017"/>
          </a:xfrm>
          <a:prstGeom prst="stripedRightArrow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環境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E1.5.15.16.17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海洋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E3.5.10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能源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E8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05617" y="279961"/>
            <a:ext cx="177092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課程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09634" y="237145"/>
            <a:ext cx="553795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與       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99FC0AE7-335D-43B4-9F62-39F0A90C9465}"/>
              </a:ext>
            </a:extLst>
          </p:cNvPr>
          <p:cNvSpPr/>
          <p:nvPr/>
        </p:nvSpPr>
        <p:spPr>
          <a:xfrm>
            <a:off x="1787362" y="5325988"/>
            <a:ext cx="1451867" cy="1292433"/>
          </a:xfrm>
          <a:prstGeom prst="ellipse">
            <a:avLst/>
          </a:prstGeom>
          <a:solidFill>
            <a:srgbClr val="A24E8C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樂活線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2EBF578-28A9-498A-B7BE-C23547AC4C98}"/>
              </a:ext>
            </a:extLst>
          </p:cNvPr>
          <p:cNvCxnSpPr>
            <a:cxnSpLocks/>
            <a:stCxn id="35" idx="0"/>
            <a:endCxn id="37" idx="3"/>
          </p:cNvCxnSpPr>
          <p:nvPr/>
        </p:nvCxnSpPr>
        <p:spPr>
          <a:xfrm flipV="1">
            <a:off x="1494717" y="2300285"/>
            <a:ext cx="542976" cy="651588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5" name="Google Shape;241;p4">
            <a:extLst>
              <a:ext uri="{FF2B5EF4-FFF2-40B4-BE49-F238E27FC236}">
                <a16:creationId xmlns:a16="http://schemas.microsoft.com/office/drawing/2014/main" id="{BB90A835-4379-4EAF-853F-20F6588AABCF}"/>
              </a:ext>
            </a:extLst>
          </p:cNvPr>
          <p:cNvSpPr/>
          <p:nvPr/>
        </p:nvSpPr>
        <p:spPr>
          <a:xfrm>
            <a:off x="10508359" y="1126269"/>
            <a:ext cx="1246133" cy="515844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推己及人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41;p4">
            <a:extLst>
              <a:ext uri="{FF2B5EF4-FFF2-40B4-BE49-F238E27FC236}">
                <a16:creationId xmlns:a16="http://schemas.microsoft.com/office/drawing/2014/main" id="{DED383F2-6B18-4069-8007-602C0EFA20A6}"/>
              </a:ext>
            </a:extLst>
          </p:cNvPr>
          <p:cNvSpPr/>
          <p:nvPr/>
        </p:nvSpPr>
        <p:spPr>
          <a:xfrm>
            <a:off x="9148922" y="1137695"/>
            <a:ext cx="1246133" cy="515844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愛環境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241;p4">
            <a:extLst>
              <a:ext uri="{FF2B5EF4-FFF2-40B4-BE49-F238E27FC236}">
                <a16:creationId xmlns:a16="http://schemas.microsoft.com/office/drawing/2014/main" id="{A8DD9B72-03B5-44FD-A14F-5485C834F977}"/>
              </a:ext>
            </a:extLst>
          </p:cNvPr>
          <p:cNvSpPr/>
          <p:nvPr/>
        </p:nvSpPr>
        <p:spPr>
          <a:xfrm>
            <a:off x="7728558" y="1151647"/>
            <a:ext cx="1246133" cy="515844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愛整潔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241;p4">
            <a:extLst>
              <a:ext uri="{FF2B5EF4-FFF2-40B4-BE49-F238E27FC236}">
                <a16:creationId xmlns:a16="http://schemas.microsoft.com/office/drawing/2014/main" id="{B1146DB8-8961-49FA-BF33-7381BF96BC57}"/>
              </a:ext>
            </a:extLst>
          </p:cNvPr>
          <p:cNvSpPr/>
          <p:nvPr/>
        </p:nvSpPr>
        <p:spPr>
          <a:xfrm>
            <a:off x="7729338" y="2514625"/>
            <a:ext cx="1246133" cy="533016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乘車應用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241;p4">
            <a:extLst>
              <a:ext uri="{FF2B5EF4-FFF2-40B4-BE49-F238E27FC236}">
                <a16:creationId xmlns:a16="http://schemas.microsoft.com/office/drawing/2014/main" id="{61F9D31B-985E-45A6-99A9-9CE5A3560EF9}"/>
              </a:ext>
            </a:extLst>
          </p:cNvPr>
          <p:cNvSpPr/>
          <p:nvPr/>
        </p:nvSpPr>
        <p:spPr>
          <a:xfrm>
            <a:off x="9129026" y="2509545"/>
            <a:ext cx="1246133" cy="533016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規劃執行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241;p4">
            <a:extLst>
              <a:ext uri="{FF2B5EF4-FFF2-40B4-BE49-F238E27FC236}">
                <a16:creationId xmlns:a16="http://schemas.microsoft.com/office/drawing/2014/main" id="{5C59851F-81B3-447B-A630-DB25B2058727}"/>
              </a:ext>
            </a:extLst>
          </p:cNvPr>
          <p:cNvSpPr/>
          <p:nvPr/>
        </p:nvSpPr>
        <p:spPr>
          <a:xfrm>
            <a:off x="10528714" y="2492103"/>
            <a:ext cx="1246132" cy="557110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未來創新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箭號: 有線條的向右箭號 73">
            <a:extLst>
              <a:ext uri="{FF2B5EF4-FFF2-40B4-BE49-F238E27FC236}">
                <a16:creationId xmlns:a16="http://schemas.microsoft.com/office/drawing/2014/main" id="{47E2995C-B9BB-407C-A429-1F911008B599}"/>
              </a:ext>
            </a:extLst>
          </p:cNvPr>
          <p:cNvSpPr/>
          <p:nvPr/>
        </p:nvSpPr>
        <p:spPr>
          <a:xfrm>
            <a:off x="7669337" y="3108293"/>
            <a:ext cx="4311884" cy="643017"/>
          </a:xfrm>
          <a:prstGeom prst="stripedRightArrow">
            <a:avLst/>
          </a:prstGeom>
          <a:solidFill>
            <a:srgbClr val="3BDBFB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科技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能源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品德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E7</a:t>
            </a:r>
          </a:p>
        </p:txBody>
      </p:sp>
      <p:sp>
        <p:nvSpPr>
          <p:cNvPr id="83" name="Google Shape;241;p4">
            <a:extLst>
              <a:ext uri="{FF2B5EF4-FFF2-40B4-BE49-F238E27FC236}">
                <a16:creationId xmlns:a16="http://schemas.microsoft.com/office/drawing/2014/main" id="{627013ED-9B26-4719-B051-240715636BE7}"/>
              </a:ext>
            </a:extLst>
          </p:cNvPr>
          <p:cNvSpPr/>
          <p:nvPr/>
        </p:nvSpPr>
        <p:spPr>
          <a:xfrm>
            <a:off x="7729337" y="4005633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友善他人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;p4">
            <a:extLst>
              <a:ext uri="{FF2B5EF4-FFF2-40B4-BE49-F238E27FC236}">
                <a16:creationId xmlns:a16="http://schemas.microsoft.com/office/drawing/2014/main" id="{306C57CA-9882-4566-A88E-D27A29304A82}"/>
              </a:ext>
            </a:extLst>
          </p:cNvPr>
          <p:cNvSpPr/>
          <p:nvPr/>
        </p:nvSpPr>
        <p:spPr>
          <a:xfrm>
            <a:off x="9118848" y="3990912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生活營造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241;p4">
            <a:extLst>
              <a:ext uri="{FF2B5EF4-FFF2-40B4-BE49-F238E27FC236}">
                <a16:creationId xmlns:a16="http://schemas.microsoft.com/office/drawing/2014/main" id="{78D89B0D-2EC0-42C7-B85C-161B58B5B534}"/>
              </a:ext>
            </a:extLst>
          </p:cNvPr>
          <p:cNvSpPr/>
          <p:nvPr/>
        </p:nvSpPr>
        <p:spPr>
          <a:xfrm>
            <a:off x="10528714" y="3975263"/>
            <a:ext cx="1246132" cy="557110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國際關懷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箭號: 有線條的向右箭號 85">
            <a:extLst>
              <a:ext uri="{FF2B5EF4-FFF2-40B4-BE49-F238E27FC236}">
                <a16:creationId xmlns:a16="http://schemas.microsoft.com/office/drawing/2014/main" id="{809ECAC8-4F80-4A64-BF51-0953311AFDF3}"/>
              </a:ext>
            </a:extLst>
          </p:cNvPr>
          <p:cNvSpPr/>
          <p:nvPr/>
        </p:nvSpPr>
        <p:spPr>
          <a:xfrm>
            <a:off x="7669337" y="4605099"/>
            <a:ext cx="4311884" cy="643017"/>
          </a:xfrm>
          <a:prstGeom prst="striped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多元 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E1.6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人權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閱讀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生命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E7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性別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E13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國際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E2.5.6</a:t>
            </a:r>
          </a:p>
        </p:txBody>
      </p:sp>
      <p:sp>
        <p:nvSpPr>
          <p:cNvPr id="87" name="Google Shape;241;p4">
            <a:extLst>
              <a:ext uri="{FF2B5EF4-FFF2-40B4-BE49-F238E27FC236}">
                <a16:creationId xmlns:a16="http://schemas.microsoft.com/office/drawing/2014/main" id="{970C645F-5D82-44EE-926F-E9102C351900}"/>
              </a:ext>
            </a:extLst>
          </p:cNvPr>
          <p:cNvSpPr/>
          <p:nvPr/>
        </p:nvSpPr>
        <p:spPr>
          <a:xfrm>
            <a:off x="7729338" y="5348510"/>
            <a:ext cx="1246133" cy="533016"/>
          </a:xfrm>
          <a:prstGeom prst="rect">
            <a:avLst/>
          </a:prstGeom>
          <a:noFill/>
          <a:ln w="57150" cap="flat" cmpd="sng">
            <a:solidFill>
              <a:srgbClr val="7D43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心懷感恩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241;p4">
            <a:extLst>
              <a:ext uri="{FF2B5EF4-FFF2-40B4-BE49-F238E27FC236}">
                <a16:creationId xmlns:a16="http://schemas.microsoft.com/office/drawing/2014/main" id="{F4B8BA45-D335-4446-8E10-BEC24DBF1F12}"/>
              </a:ext>
            </a:extLst>
          </p:cNvPr>
          <p:cNvSpPr/>
          <p:nvPr/>
        </p:nvSpPr>
        <p:spPr>
          <a:xfrm>
            <a:off x="9129026" y="5343430"/>
            <a:ext cx="1246133" cy="533016"/>
          </a:xfrm>
          <a:prstGeom prst="rect">
            <a:avLst/>
          </a:prstGeom>
          <a:noFill/>
          <a:ln w="57150" cap="flat" cmpd="sng">
            <a:solidFill>
              <a:srgbClr val="7D43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送暖傳愛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241;p4">
            <a:extLst>
              <a:ext uri="{FF2B5EF4-FFF2-40B4-BE49-F238E27FC236}">
                <a16:creationId xmlns:a16="http://schemas.microsoft.com/office/drawing/2014/main" id="{91E010BD-3051-47E1-AFBB-50023F8EA2C0}"/>
              </a:ext>
            </a:extLst>
          </p:cNvPr>
          <p:cNvSpPr/>
          <p:nvPr/>
        </p:nvSpPr>
        <p:spPr>
          <a:xfrm>
            <a:off x="10528714" y="5325988"/>
            <a:ext cx="1246132" cy="557110"/>
          </a:xfrm>
          <a:prstGeom prst="rect">
            <a:avLst/>
          </a:prstGeom>
          <a:noFill/>
          <a:ln w="57150" cap="flat" cmpd="sng">
            <a:solidFill>
              <a:srgbClr val="7D43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分享祝福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箭號: 有線條的向右箭號 89">
            <a:extLst>
              <a:ext uri="{FF2B5EF4-FFF2-40B4-BE49-F238E27FC236}">
                <a16:creationId xmlns:a16="http://schemas.microsoft.com/office/drawing/2014/main" id="{2F9B5EE5-0AC5-49E6-B0C8-BEE9C934EB11}"/>
              </a:ext>
            </a:extLst>
          </p:cNvPr>
          <p:cNvSpPr/>
          <p:nvPr/>
        </p:nvSpPr>
        <p:spPr>
          <a:xfrm>
            <a:off x="7669337" y="5942178"/>
            <a:ext cx="4311884" cy="643017"/>
          </a:xfrm>
          <a:prstGeom prst="stripedRightArrow">
            <a:avLst/>
          </a:prstGeom>
          <a:solidFill>
            <a:srgbClr val="E40C9C"/>
          </a:solidFill>
          <a:ln w="28575">
            <a:solidFill>
              <a:srgbClr val="7D43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生涯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E3.7.9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家庭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環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E5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國際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E6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EEAB667-EE4C-4827-B63F-422CB8F8ED48}"/>
              </a:ext>
            </a:extLst>
          </p:cNvPr>
          <p:cNvSpPr txBox="1"/>
          <p:nvPr/>
        </p:nvSpPr>
        <p:spPr>
          <a:xfrm>
            <a:off x="5022574" y="1126103"/>
            <a:ext cx="253175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  <a:cs typeface="Arial"/>
                <a:sym typeface="Arial"/>
              </a:rPr>
              <a:t>可負責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重視生活永續議題，擦亮環境變遷之眼，推動愛護環境的觀念，促進守護行動。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110215B-4E3B-4407-B218-776CD057398E}"/>
              </a:ext>
            </a:extLst>
          </p:cNvPr>
          <p:cNvSpPr txBox="1"/>
          <p:nvPr/>
        </p:nvSpPr>
        <p:spPr>
          <a:xfrm>
            <a:off x="5029544" y="2362057"/>
            <a:ext cx="253175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BDBF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00FFFF"/>
                </a:highlight>
                <a:latin typeface="Arial"/>
                <a:cs typeface="Arial"/>
                <a:sym typeface="Arial"/>
              </a:rPr>
              <a:t>主動學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覺知鐵道科技應用方式，開啟新興科技之眼，自主學習與探究，生活模擬，應用想像，創想解決策略。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6BA98A03-CBF4-418A-B73E-040804869247}"/>
              </a:ext>
            </a:extLst>
          </p:cNvPr>
          <p:cNvSpPr txBox="1"/>
          <p:nvPr/>
        </p:nvSpPr>
        <p:spPr>
          <a:xfrm>
            <a:off x="5070858" y="3827784"/>
            <a:ext cx="25317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創新意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～覺察列車文化與各國特色，開展生活自省之眼，激發文創靈感，促進生活氛圍，向世界傳遞美好。</a:t>
            </a:r>
          </a:p>
        </p:txBody>
      </p: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BC91214E-95AA-4132-B154-80FFCF19F7B4}"/>
              </a:ext>
            </a:extLst>
          </p:cNvPr>
          <p:cNvSpPr txBox="1"/>
          <p:nvPr/>
        </p:nvSpPr>
        <p:spPr>
          <a:xfrm>
            <a:off x="5079982" y="5261756"/>
            <a:ext cx="2531754" cy="1569660"/>
          </a:xfrm>
          <a:prstGeom prst="rect">
            <a:avLst/>
          </a:prstGeom>
          <a:solidFill>
            <a:srgbClr val="FFD3FA"/>
          </a:solidFill>
          <a:ln w="38100">
            <a:solidFill>
              <a:srgbClr val="A24E8C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A4CF2"/>
                </a:highlight>
                <a:latin typeface="Arial"/>
                <a:cs typeface="Arial"/>
                <a:sym typeface="Arial"/>
              </a:rPr>
              <a:t>愛感恩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～創建友善自主行動，樂意將愛擴及世界，傳遞關懷之眼，感恩、互助、互愛，的文化，健康心靈，快快樂樂，用心生活。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00E67D1-BFD9-4F9D-9014-6E2A2896D250}"/>
              </a:ext>
            </a:extLst>
          </p:cNvPr>
          <p:cNvGrpSpPr/>
          <p:nvPr/>
        </p:nvGrpSpPr>
        <p:grpSpPr>
          <a:xfrm>
            <a:off x="3921069" y="1284830"/>
            <a:ext cx="1120660" cy="5110645"/>
            <a:chOff x="3921069" y="1284830"/>
            <a:chExt cx="1120660" cy="5110645"/>
          </a:xfrm>
        </p:grpSpPr>
        <p:sp>
          <p:nvSpPr>
            <p:cNvPr id="67" name="手繪多邊形: 圖案 66">
              <a:extLst>
                <a:ext uri="{FF2B5EF4-FFF2-40B4-BE49-F238E27FC236}">
                  <a16:creationId xmlns:a16="http://schemas.microsoft.com/office/drawing/2014/main" id="{53B9A912-C6BB-40A2-8137-B9579FADB1A8}"/>
                </a:ext>
              </a:extLst>
            </p:cNvPr>
            <p:cNvSpPr/>
            <p:nvPr/>
          </p:nvSpPr>
          <p:spPr>
            <a:xfrm>
              <a:off x="4185185" y="1987240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藝術</a:t>
              </a:r>
            </a:p>
          </p:txBody>
        </p:sp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5667319A-056F-4B27-8B01-D217E22E0315}"/>
                </a:ext>
              </a:extLst>
            </p:cNvPr>
            <p:cNvSpPr/>
            <p:nvPr/>
          </p:nvSpPr>
          <p:spPr>
            <a:xfrm>
              <a:off x="4320958" y="4282305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語文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79" name="手繪多邊形: 圖案 78">
              <a:extLst>
                <a:ext uri="{FF2B5EF4-FFF2-40B4-BE49-F238E27FC236}">
                  <a16:creationId xmlns:a16="http://schemas.microsoft.com/office/drawing/2014/main" id="{EC1F0420-5D21-493F-A4E7-E795BACC32D8}"/>
                </a:ext>
              </a:extLst>
            </p:cNvPr>
            <p:cNvSpPr/>
            <p:nvPr/>
          </p:nvSpPr>
          <p:spPr>
            <a:xfrm>
              <a:off x="4136055" y="4980745"/>
              <a:ext cx="684485" cy="656114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  <a:defRPr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生活</a:t>
              </a:r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405D88F3-66C6-4402-B0EE-C7F619003ED0}"/>
                </a:ext>
              </a:extLst>
            </p:cNvPr>
            <p:cNvSpPr/>
            <p:nvPr/>
          </p:nvSpPr>
          <p:spPr>
            <a:xfrm>
              <a:off x="4336821" y="2756777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社會</a:t>
              </a:r>
            </a:p>
          </p:txBody>
        </p:sp>
        <p:sp>
          <p:nvSpPr>
            <p:cNvPr id="82" name="手繪多邊形: 圖案 81">
              <a:extLst>
                <a:ext uri="{FF2B5EF4-FFF2-40B4-BE49-F238E27FC236}">
                  <a16:creationId xmlns:a16="http://schemas.microsoft.com/office/drawing/2014/main" id="{EFB2FE2B-FF5F-482A-9FAB-0BA4264A17AA}"/>
                </a:ext>
              </a:extLst>
            </p:cNvPr>
            <p:cNvSpPr/>
            <p:nvPr/>
          </p:nvSpPr>
          <p:spPr>
            <a:xfrm>
              <a:off x="4329961" y="3521760"/>
              <a:ext cx="704908" cy="666328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70AD47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sz="1400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綜合</a:t>
              </a:r>
              <a:endParaRPr lang="en-US" altLang="zh-TW" sz="1400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sz="1400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活動</a:t>
              </a:r>
            </a:p>
          </p:txBody>
        </p:sp>
        <p:sp>
          <p:nvSpPr>
            <p:cNvPr id="63" name="手繪多邊形: 圖案 62">
              <a:extLst>
                <a:ext uri="{FF2B5EF4-FFF2-40B4-BE49-F238E27FC236}">
                  <a16:creationId xmlns:a16="http://schemas.microsoft.com/office/drawing/2014/main" id="{830CC392-2DDF-4E6B-88E4-F6FF83CB38A6}"/>
                </a:ext>
              </a:extLst>
            </p:cNvPr>
            <p:cNvSpPr/>
            <p:nvPr/>
          </p:nvSpPr>
          <p:spPr>
            <a:xfrm>
              <a:off x="3948808" y="1284830"/>
              <a:ext cx="704908" cy="643018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自然</a:t>
              </a:r>
            </a:p>
          </p:txBody>
        </p:sp>
        <p:sp>
          <p:nvSpPr>
            <p:cNvPr id="43" name="手繪多邊形: 圖案 42">
              <a:extLst>
                <a:ext uri="{FF2B5EF4-FFF2-40B4-BE49-F238E27FC236}">
                  <a16:creationId xmlns:a16="http://schemas.microsoft.com/office/drawing/2014/main" id="{4B1B435A-461F-457A-80A4-97BF26496249}"/>
                </a:ext>
              </a:extLst>
            </p:cNvPr>
            <p:cNvSpPr/>
            <p:nvPr/>
          </p:nvSpPr>
          <p:spPr>
            <a:xfrm>
              <a:off x="3921069" y="5729146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健康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03091" y="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彈性學習課程架構</a:t>
            </a:r>
          </a:p>
        </p:txBody>
      </p:sp>
    </p:spTree>
    <p:extLst>
      <p:ext uri="{BB962C8B-B14F-4D97-AF65-F5344CB8AC3E}">
        <p14:creationId xmlns:p14="http://schemas.microsoft.com/office/powerpoint/2010/main" val="37271619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D0B9E54-F1AA-4023-800E-503C1E3A8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4180"/>
              </p:ext>
            </p:extLst>
          </p:nvPr>
        </p:nvGraphicFramePr>
        <p:xfrm>
          <a:off x="202896" y="103156"/>
          <a:ext cx="11661920" cy="669691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940904">
                  <a:extLst>
                    <a:ext uri="{9D8B030D-6E8A-4147-A177-3AD203B41FA5}">
                      <a16:colId xmlns:a16="http://schemas.microsoft.com/office/drawing/2014/main" val="2217886955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920790962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8353469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10514662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415946077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1376747635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1487971468"/>
                    </a:ext>
                  </a:extLst>
                </a:gridCol>
              </a:tblGrid>
              <a:tr h="565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年段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二年級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三年級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四年級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五年級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六年級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58079"/>
                  </a:ext>
                </a:extLst>
              </a:tr>
              <a:tr h="315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綠活線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三鐵綠活行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幸福檢票口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原味新幹線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6123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00B050"/>
                          </a:solidFill>
                        </a:rPr>
                        <a:t>理解</a:t>
                      </a:r>
                      <a:r>
                        <a:rPr lang="zh-TW" altLang="en-US" dirty="0"/>
                        <a:t>運輸工具演變</a:t>
                      </a:r>
                      <a:endParaRPr lang="en-US" altLang="zh-TW" dirty="0"/>
                    </a:p>
                    <a:p>
                      <a:r>
                        <a:rPr lang="zh-TW" altLang="en-US" dirty="0">
                          <a:solidFill>
                            <a:srgbClr val="00B050"/>
                          </a:solidFill>
                        </a:rPr>
                        <a:t>了解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珍惜</a:t>
                      </a:r>
                      <a:r>
                        <a:rPr lang="zh-TW" altLang="en-US" dirty="0"/>
                        <a:t>資源</a:t>
                      </a:r>
                      <a:endParaRPr lang="en-US" altLang="zh-TW" dirty="0"/>
                    </a:p>
                    <a:p>
                      <a:r>
                        <a:rPr lang="zh-TW" altLang="en-US" dirty="0">
                          <a:solidFill>
                            <a:srgbClr val="00B050"/>
                          </a:solidFill>
                        </a:rPr>
                        <a:t>學習</a:t>
                      </a:r>
                      <a:r>
                        <a:rPr lang="zh-TW" altLang="en-US" dirty="0"/>
                        <a:t>愛護環境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理解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綠生活樣態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樂意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實踐減塑行動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察覺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危害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海洋行為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省視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自我生活壞習慣</a:t>
                      </a: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擬定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改善策略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發現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通學步道問題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進行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社區打掃服務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樂意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實踐綠生活行動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瞭解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外</a:t>
                      </a: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來入侵種防治工作。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dirty="0">
                          <a:solidFill>
                            <a:srgbClr val="00B050"/>
                          </a:solidFill>
                        </a:rPr>
                        <a:t>學習</a:t>
                      </a: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不同方式支持種樹護地球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瞭解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碳足跡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減碳行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動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利用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大眾運輸規劃高雄一日遊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3407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課程內容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美麗新世界</a:t>
                      </a:r>
                      <a:endParaRPr lang="en-US" altLang="zh-TW" sz="1400" b="1" i="0" u="sng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回收小尖兵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「減」便生活，「垃」悠悠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藍色海洋，從心出發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輕軌逍遙遊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綠天使活動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防治外來種與種樹護</a:t>
                      </a:r>
                      <a:endParaRPr lang="en-US" altLang="zh-TW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地球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節能減碳齊步走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8622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表現任務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認識回收與分類，並養成垃圾回收好習慣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減少家裡垃圾，與家人共同執行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改變日常壞習慣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愛護生活環境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不隨意丟棄垃圾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做好社區清掃服務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</a:t>
                      </a: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做外來種防治工作。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</a:t>
                      </a: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愛樹行動，並發表、執行</a:t>
                      </a:r>
                      <a:endParaRPr lang="zh-TW" alt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減少碳足跡舉動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利用大眾運輸規劃高雄一日遊並分享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65138"/>
                  </a:ext>
                </a:extLst>
              </a:tr>
              <a:tr h="37437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核心素養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A1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、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B1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、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C1(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生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</a:t>
                      </a:r>
                      <a:endParaRPr lang="zh-TW" sz="16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A3.C1(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生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)B1(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國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A2(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社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)C1(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綜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A2(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藝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C2(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綜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</a:rPr>
                        <a:t>A2</a:t>
                      </a:r>
                      <a:r>
                        <a:rPr lang="zh-TW" altLang="en-US" sz="1600" kern="100" dirty="0">
                          <a:effectLst/>
                        </a:rPr>
                        <a:t>、</a:t>
                      </a:r>
                      <a:r>
                        <a:rPr lang="en-US" altLang="zh-TW" sz="1600" kern="100" dirty="0">
                          <a:effectLst/>
                        </a:rPr>
                        <a:t>B2(</a:t>
                      </a:r>
                      <a:r>
                        <a:rPr lang="zh-TW" altLang="en-US" sz="1600" kern="100" dirty="0">
                          <a:effectLst/>
                        </a:rPr>
                        <a:t>國</a:t>
                      </a:r>
                      <a:r>
                        <a:rPr lang="en-US" altLang="zh-TW" sz="1600" kern="100" dirty="0">
                          <a:effectLst/>
                        </a:rPr>
                        <a:t>)</a:t>
                      </a:r>
                      <a:r>
                        <a:rPr lang="zh-TW" altLang="en-US" sz="1600" kern="100" dirty="0">
                          <a:effectLst/>
                        </a:rPr>
                        <a:t>、</a:t>
                      </a:r>
                      <a:r>
                        <a:rPr lang="en-US" altLang="zh-TW" sz="1600" kern="100" dirty="0">
                          <a:effectLst/>
                        </a:rPr>
                        <a:t>C1(</a:t>
                      </a:r>
                      <a:r>
                        <a:rPr lang="zh-TW" altLang="en-US" sz="1600" kern="100" dirty="0">
                          <a:effectLst/>
                        </a:rPr>
                        <a:t>綜</a:t>
                      </a:r>
                      <a:r>
                        <a:rPr lang="en-US" altLang="zh-TW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A3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社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、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B1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、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B3(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自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259102"/>
                  </a:ext>
                </a:extLst>
              </a:tr>
              <a:tr h="371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科技線</a:t>
                      </a:r>
                    </a:p>
                  </a:txBody>
                  <a:tcPr marL="68580" marR="68580" marT="0" marB="0" anchor="ctr">
                    <a:solidFill>
                      <a:srgbClr val="3BDB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積木鐵道迷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BDB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鐵道瘋動力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BDB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軌才小創客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BDB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589525"/>
                  </a:ext>
                </a:extLst>
              </a:tr>
              <a:tr h="182501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發現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社區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的交通方式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認識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三鐵建置共構站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理解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科技文明便利性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覺察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搭乘三鐵應用的資訊科技實例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運用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捷運規劃一日遊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辨識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三鐵運輸的車種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應用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資訊查搭乘訊息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PMingLiu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推薦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特色景點</a:t>
                      </a:r>
                      <a:endParaRPr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區分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不同動力情形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理解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明動力的演變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小組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接力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競賽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了解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車站創新經營</a:t>
                      </a:r>
                      <a:endParaRPr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設計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夢想驛站原型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表達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創思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想法</a:t>
                      </a:r>
                      <a:endParaRPr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運用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科技等解決問題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透過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經驗找出讓交通更好的方式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B3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23969"/>
                  </a:ext>
                </a:extLst>
              </a:tr>
              <a:tr h="52312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課程內容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火車向前跑</a:t>
                      </a:r>
                      <a:endParaRPr lang="en-US" altLang="zh-TW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我有好辦法</a:t>
                      </a:r>
                      <a:endParaRPr lang="en-US" altLang="zh-TW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捷運</a:t>
                      </a: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輕旅行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MingLiu"/>
                        </a:rPr>
                        <a:t>列車進站囉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競速動力車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福山驛站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夢想驛站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福山夢想號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69121"/>
                  </a:ext>
                </a:extLst>
              </a:tr>
              <a:tr h="56597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表現任務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會分辦三鐵</a:t>
                      </a:r>
                      <a:r>
                        <a:rPr lang="en-US" altLang="zh-TW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高鐵台鐵捷運</a:t>
                      </a:r>
                      <a:r>
                        <a:rPr lang="en-US" altLang="zh-TW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的不同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小組合作，完成積木火車並上台介紹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會搭乘捷運，並與家人實際捷運一日遊，並分享心得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能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區分</a:t>
                      </a: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三鐵運輸方式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能運用資訊查詢搭乘訊息，並推薦沿途景點特色與喜好理由</a:t>
                      </a:r>
                      <a:endParaRPr lang="zh-TW" alt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製作與同儕競賽動力車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依想法設計多功能驛站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針對某種交通工具，提出所遭遇的問題，進行夢想中的交通工具設計。</a:t>
                      </a:r>
                      <a:endParaRPr lang="zh-TW" alt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499653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核心素養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A3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C1(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生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A3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B3(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生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A1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、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B2(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藝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)B1(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綜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A2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C2(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自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)B3(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藝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B1(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綜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 B2(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藝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A3(</a:t>
                      </a:r>
                      <a:r>
                        <a:rPr kumimoji="0" lang="zh-TW" altLang="en-US" sz="1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國</a:t>
                      </a:r>
                      <a:r>
                        <a:rPr kumimoji="0" lang="en-US" altLang="zh-TW" sz="1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)B1(</a:t>
                      </a:r>
                      <a:r>
                        <a:rPr kumimoji="0" lang="zh-TW" altLang="en-US" sz="1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綜</a:t>
                      </a:r>
                      <a:r>
                        <a:rPr kumimoji="0" lang="en-US" altLang="zh-TW" sz="1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 </a:t>
                      </a:r>
                      <a:endParaRPr kumimoji="0" lang="zh-TW" altLang="en-US" sz="16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2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74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D0B9E54-F1AA-4023-800E-503C1E3A8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69272"/>
              </p:ext>
            </p:extLst>
          </p:nvPr>
        </p:nvGraphicFramePr>
        <p:xfrm>
          <a:off x="265040" y="51631"/>
          <a:ext cx="11661920" cy="695266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940904">
                  <a:extLst>
                    <a:ext uri="{9D8B030D-6E8A-4147-A177-3AD203B41FA5}">
                      <a16:colId xmlns:a16="http://schemas.microsoft.com/office/drawing/2014/main" val="2217886955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920790962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8353469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10514662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415946077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1376747635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1487971468"/>
                    </a:ext>
                  </a:extLst>
                </a:gridCol>
              </a:tblGrid>
              <a:tr h="565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年段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二年級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三年級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四年級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五年級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六年級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58079"/>
                  </a:ext>
                </a:extLst>
              </a:tr>
              <a:tr h="330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人文線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幸福轉運手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鐵道小文青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幸福列車長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08333"/>
                  </a:ext>
                </a:extLst>
              </a:tr>
              <a:tr h="686138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認識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世界有特色列車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認識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自己與別人的優點，肯定自己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欣賞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藝術車票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觀察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生活中的圖案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繪製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幸福車票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感受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校園自然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之美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製作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美感書籤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理解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列車長每日工作內容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鐵道詩篇</a:t>
                      </a:r>
                      <a:r>
                        <a:rPr lang="zh-TW" altLang="en-US" sz="1400" kern="1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閱讀與</a:t>
                      </a:r>
                      <a:r>
                        <a:rPr lang="zh-TW" altLang="en-US" sz="1400" kern="1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聯想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發現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同緯度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國家面臨的社會與環境議題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明白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台灣與異國差異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統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整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各國列車文化及特色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分享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報告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49811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課程內容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幸福小小兵</a:t>
                      </a:r>
                      <a:endParaRPr lang="en-US" altLang="zh-TW" sz="1400" b="1" i="0" u="sng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優點大集合</a:t>
                      </a:r>
                      <a:endParaRPr lang="zh-TW" altLang="en-US" sz="1400" b="1" i="0" u="sng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彩繪</a:t>
                      </a: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車票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葉葉詩篇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三鐵好生活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北緯23度半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幸福列車長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48503"/>
                  </a:ext>
                </a:extLst>
              </a:tr>
              <a:tr h="60762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表現任務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專心聆聽學長姐分享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回饋感謝的小卡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寫出別人及自己的優點，完成優點大集合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設計幸福鐵道車票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介紹車票傳達的意涵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藉由撿拾落葉親近校園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運用落葉創作書籤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完成新詩創作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鐵道新詩摺頁設計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關懷兒童血鉛超標、血汗童工、榮譽處決的現象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提出反思與改善想法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完成海報內容設計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介紹異國特色列車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勇敢對學弟妹發表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alt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281912"/>
                  </a:ext>
                </a:extLst>
              </a:tr>
              <a:tr h="43162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核心素養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B3(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國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)C2(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生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 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A2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生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A1(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藝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A1(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綜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藝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C1(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社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)C3(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)C2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C3(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綜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42375"/>
                  </a:ext>
                </a:extLst>
              </a:tr>
              <a:tr h="34012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樂活線</a:t>
                      </a:r>
                    </a:p>
                  </a:txBody>
                  <a:tcPr marL="68580" marR="68580" marT="0" marB="0" anchor="ctr">
                    <a:solidFill>
                      <a:srgbClr val="D2A6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樂活心驛站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A6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A6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歡樂特快車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A6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A6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福山好滋味</a:t>
                      </a:r>
                    </a:p>
                  </a:txBody>
                  <a:tcPr marL="68580" marR="68580" marT="0" marB="0" anchor="ctr">
                    <a:solidFill>
                      <a:srgbClr val="D2A6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A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00958"/>
                  </a:ext>
                </a:extLst>
              </a:tr>
              <a:tr h="716173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幫忙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家裡的人事物</a:t>
                      </a:r>
                      <a:endParaRPr lang="en-US" altLang="zh-TW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不浪費食物好習慣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行動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感謝生產者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覺察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生活中為我們辛勞服務的人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珍惜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食物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認識</a:t>
                      </a:r>
                      <a:r>
                        <a:rPr lang="zh-TW" altLang="en-US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博愛座意涵</a:t>
                      </a:r>
                      <a:endParaRPr lang="en-US" alt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體會</a:t>
                      </a:r>
                      <a:r>
                        <a:rPr lang="zh-TW" altLang="en-US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樂於助人的心情</a:t>
                      </a:r>
                      <a:endParaRPr lang="zh-TW" altLang="en-US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發揮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技巧幫助他人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設計</a:t>
                      </a:r>
                      <a:r>
                        <a:rPr lang="zh-TW" altLang="en-US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高捷相關活動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體知</a:t>
                      </a:r>
                      <a:r>
                        <a:rPr lang="zh-TW" altLang="en-US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社會正向凝聚力</a:t>
                      </a:r>
                      <a:endParaRPr lang="en-US" alt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行動寫出自我目標，要求自己</a:t>
                      </a:r>
                      <a:endParaRPr lang="zh-TW" altLang="en-US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認識</a:t>
                      </a: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鐵道美食與東西方餐食禮儀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推行</a:t>
                      </a: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廚餘及剩食減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烹調</a:t>
                      </a: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美味餐點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91450" marR="91450" marT="45725" marB="45725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rgbClr val="7030A0"/>
                          </a:solidFill>
                        </a:rPr>
                        <a:t>回顧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</a:rPr>
                        <a:t>小學生活點滴</a:t>
                      </a:r>
                      <a:endParaRPr lang="en-US" altLang="zh-TW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rgbClr val="7030A0"/>
                          </a:solidFill>
                        </a:rPr>
                        <a:t>回味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</a:rPr>
                        <a:t>美好的記憶</a:t>
                      </a:r>
                      <a:endParaRPr lang="en-US" altLang="zh-TW" sz="14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rgbClr val="7030A0"/>
                          </a:solidFill>
                        </a:rPr>
                        <a:t>感念</a:t>
                      </a:r>
                      <a:r>
                        <a:rPr lang="zh-TW" altLang="en-US" sz="1400" b="0" dirty="0">
                          <a:solidFill>
                            <a:schemeClr val="dk1"/>
                          </a:solidFill>
                        </a:rPr>
                        <a:t>師恩及同學情誼</a:t>
                      </a:r>
                      <a:endParaRPr lang="en-US" altLang="zh-TW" sz="14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FD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06707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課程內容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貼心小幫手</a:t>
                      </a:r>
                      <a:endParaRPr lang="en-US" altLang="zh-TW" sz="1400" b="1" i="0" u="sng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感恩的心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感恩有您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zh-TW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MingLiu"/>
                        </a:rPr>
                        <a:t>幸福博愛</a:t>
                      </a: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MingLiu"/>
                        </a:rPr>
                        <a:t>座</a:t>
                      </a:r>
                      <a:endParaRPr lang="en-US" altLang="zh-TW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PMingLiu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MingLiu"/>
                        </a:rPr>
                        <a:t>心情小天使</a:t>
                      </a:r>
                      <a:endParaRPr lang="en-US" altLang="zh-TW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PMingLiu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MingLiu"/>
                        </a:rPr>
                        <a:t>舞力全開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舞力有你向前走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美食煮藝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福山尚青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27282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表現任務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實際行動並記錄，學習打掃技巧並分擔工作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不浪費午餐食物，感謝校內志工</a:t>
                      </a: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製作感謝家人卡片，並記錄與家人分擔家事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了解米食，製做飯糰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完成學習單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調適個人負向情緒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主動幫助同學 ，不傷愛同學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演出特快車歌舞</a:t>
                      </a:r>
                      <a:endParaRPr lang="en-US" altLang="zh-TW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校園快閃活動</a:t>
                      </a: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從生活中找出能影響社會發展的認同感，並規劃與執行學習計畫，培養自律與負責的態度。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chemeClr val="dk1"/>
                          </a:solidFill>
                        </a:rPr>
                        <a:t>小組合作烹飪美食</a:t>
                      </a:r>
                      <a:endParaRPr lang="en-US" altLang="zh-TW" sz="14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chemeClr val="dk1"/>
                          </a:solidFill>
                        </a:rPr>
                        <a:t>愛惜食物不浪費</a:t>
                      </a:r>
                      <a:endParaRPr lang="en-US" altLang="zh-TW" sz="14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chemeClr val="dk1"/>
                          </a:solidFill>
                        </a:rPr>
                        <a:t>表現正確用餐姿態與禮貌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chemeClr val="dk1"/>
                          </a:solidFill>
                        </a:rPr>
                        <a:t>分享個人小學的學習紀錄製作回憶紀念冊展望未來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64515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核心素養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A1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A3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C2(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生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A1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C1(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生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).B1(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A2(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)A1(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健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 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B1B3(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綜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C2(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社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A2(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綜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)C1(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社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C1(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自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藝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)B3(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0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72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>
            <a:extLst>
              <a:ext uri="{FF2B5EF4-FFF2-40B4-BE49-F238E27FC236}">
                <a16:creationId xmlns:a16="http://schemas.microsoft.com/office/drawing/2014/main" id="{C9E6B721-0D97-4257-87A4-8B4559F846C7}"/>
              </a:ext>
            </a:extLst>
          </p:cNvPr>
          <p:cNvSpPr/>
          <p:nvPr/>
        </p:nvSpPr>
        <p:spPr>
          <a:xfrm>
            <a:off x="547411" y="2951873"/>
            <a:ext cx="1894611" cy="1741280"/>
          </a:xfrm>
          <a:prstGeom prst="ellipse">
            <a:avLst/>
          </a:prstGeom>
          <a:solidFill>
            <a:srgbClr val="002060"/>
          </a:solidFill>
          <a:ln w="76200" cap="rnd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en-US" altLang="zh-TW" sz="2400" b="1" kern="0" dirty="0">
                <a:solidFill>
                  <a:srgbClr val="FFFF00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Maker</a:t>
            </a:r>
            <a:r>
              <a:rPr lang="zh-TW" altLang="en-US" sz="2400" b="1" kern="0" dirty="0">
                <a:solidFill>
                  <a:srgbClr val="FFFF00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創意王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4E93E9E-BA72-42C7-849C-869FCEB5965E}"/>
              </a:ext>
            </a:extLst>
          </p:cNvPr>
          <p:cNvSpPr/>
          <p:nvPr/>
        </p:nvSpPr>
        <p:spPr>
          <a:xfrm>
            <a:off x="2134848" y="1494246"/>
            <a:ext cx="1370779" cy="1307017"/>
          </a:xfrm>
          <a:prstGeom prst="ellipse">
            <a:avLst/>
          </a:prstGeom>
          <a:solidFill>
            <a:srgbClr val="00B050"/>
          </a:solidFill>
          <a:ln w="15875" cap="rnd" cmpd="sng" algn="ctr">
            <a:solidFill>
              <a:srgbClr val="8492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圖文編創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91AD1BDB-981F-417A-810E-3134CB546635}"/>
              </a:ext>
            </a:extLst>
          </p:cNvPr>
          <p:cNvSpPr/>
          <p:nvPr/>
        </p:nvSpPr>
        <p:spPr>
          <a:xfrm>
            <a:off x="2737377" y="3187595"/>
            <a:ext cx="1368487" cy="1292077"/>
          </a:xfrm>
          <a:prstGeom prst="ellipse">
            <a:avLst/>
          </a:prstGeom>
          <a:solidFill>
            <a:srgbClr val="00B0F0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網路素養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B7BA3925-69B0-45D8-A5EE-B27EFB51CCED}"/>
              </a:ext>
            </a:extLst>
          </p:cNvPr>
          <p:cNvSpPr/>
          <p:nvPr/>
        </p:nvSpPr>
        <p:spPr>
          <a:xfrm>
            <a:off x="2050664" y="4817352"/>
            <a:ext cx="1451867" cy="1292433"/>
          </a:xfrm>
          <a:prstGeom prst="ellipse">
            <a:avLst/>
          </a:prstGeom>
          <a:solidFill>
            <a:srgbClr val="FF9933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運算思維</a:t>
            </a: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74563DB-F0BF-483C-9FCB-516BF52F2176}"/>
              </a:ext>
            </a:extLst>
          </p:cNvPr>
          <p:cNvCxnSpPr>
            <a:cxnSpLocks/>
            <a:stCxn id="35" idx="6"/>
            <a:endCxn id="38" idx="2"/>
          </p:cNvCxnSpPr>
          <p:nvPr/>
        </p:nvCxnSpPr>
        <p:spPr>
          <a:xfrm>
            <a:off x="2442022" y="3822513"/>
            <a:ext cx="295355" cy="11121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466CAD0-B2EE-4114-9FCB-4AD950486075}"/>
              </a:ext>
            </a:extLst>
          </p:cNvPr>
          <p:cNvCxnSpPr>
            <a:cxnSpLocks/>
            <a:stCxn id="35" idx="4"/>
            <a:endCxn id="39" idx="1"/>
          </p:cNvCxnSpPr>
          <p:nvPr/>
        </p:nvCxnSpPr>
        <p:spPr>
          <a:xfrm>
            <a:off x="1494717" y="4693153"/>
            <a:ext cx="768568" cy="313471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弧形 52">
            <a:extLst>
              <a:ext uri="{FF2B5EF4-FFF2-40B4-BE49-F238E27FC236}">
                <a16:creationId xmlns:a16="http://schemas.microsoft.com/office/drawing/2014/main" id="{A6CD5AAB-3427-4994-89EB-051E9973DF13}"/>
              </a:ext>
            </a:extLst>
          </p:cNvPr>
          <p:cNvSpPr/>
          <p:nvPr/>
        </p:nvSpPr>
        <p:spPr>
          <a:xfrm>
            <a:off x="2248152" y="1146765"/>
            <a:ext cx="1920629" cy="5416318"/>
          </a:xfrm>
          <a:prstGeom prst="arc">
            <a:avLst>
              <a:gd name="adj1" fmla="val 16608895"/>
              <a:gd name="adj2" fmla="val 5146226"/>
            </a:avLst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endParaRPr lang="zh-TW" altLang="en-US" sz="135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96" name="箭號: 有線條的向右箭號 95">
            <a:extLst>
              <a:ext uri="{FF2B5EF4-FFF2-40B4-BE49-F238E27FC236}">
                <a16:creationId xmlns:a16="http://schemas.microsoft.com/office/drawing/2014/main" id="{DD1203AC-25D0-40AC-9CA4-2AC3DCFDF74F}"/>
              </a:ext>
            </a:extLst>
          </p:cNvPr>
          <p:cNvSpPr/>
          <p:nvPr/>
        </p:nvSpPr>
        <p:spPr>
          <a:xfrm>
            <a:off x="7728558" y="2064035"/>
            <a:ext cx="4311884" cy="643017"/>
          </a:xfrm>
          <a:prstGeom prst="stripedRightArrow">
            <a:avLst/>
          </a:prstGeom>
          <a:solidFill>
            <a:srgbClr val="FA4CF2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科技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環境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 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海洋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閱讀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05617" y="279961"/>
            <a:ext cx="177092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課程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09634" y="237145"/>
            <a:ext cx="553795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與       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2EBF578-28A9-498A-B7BE-C23547AC4C98}"/>
              </a:ext>
            </a:extLst>
          </p:cNvPr>
          <p:cNvCxnSpPr>
            <a:cxnSpLocks/>
            <a:stCxn id="35" idx="0"/>
            <a:endCxn id="37" idx="3"/>
          </p:cNvCxnSpPr>
          <p:nvPr/>
        </p:nvCxnSpPr>
        <p:spPr>
          <a:xfrm flipV="1">
            <a:off x="1494717" y="2609855"/>
            <a:ext cx="840877" cy="342018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5" name="Google Shape;241;p4">
            <a:extLst>
              <a:ext uri="{FF2B5EF4-FFF2-40B4-BE49-F238E27FC236}">
                <a16:creationId xmlns:a16="http://schemas.microsoft.com/office/drawing/2014/main" id="{BB90A835-4379-4EAF-853F-20F6588AABCF}"/>
              </a:ext>
            </a:extLst>
          </p:cNvPr>
          <p:cNvSpPr/>
          <p:nvPr/>
        </p:nvSpPr>
        <p:spPr>
          <a:xfrm>
            <a:off x="10523912" y="1496983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影像編輯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41;p4">
            <a:extLst>
              <a:ext uri="{FF2B5EF4-FFF2-40B4-BE49-F238E27FC236}">
                <a16:creationId xmlns:a16="http://schemas.microsoft.com/office/drawing/2014/main" id="{DED383F2-6B18-4069-8007-602C0EFA20A6}"/>
              </a:ext>
            </a:extLst>
          </p:cNvPr>
          <p:cNvSpPr/>
          <p:nvPr/>
        </p:nvSpPr>
        <p:spPr>
          <a:xfrm>
            <a:off x="9118848" y="1494554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圖文創作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241;p4">
            <a:extLst>
              <a:ext uri="{FF2B5EF4-FFF2-40B4-BE49-F238E27FC236}">
                <a16:creationId xmlns:a16="http://schemas.microsoft.com/office/drawing/2014/main" id="{A8DD9B72-03B5-44FD-A14F-5485C834F977}"/>
              </a:ext>
            </a:extLst>
          </p:cNvPr>
          <p:cNvSpPr/>
          <p:nvPr/>
        </p:nvSpPr>
        <p:spPr>
          <a:xfrm>
            <a:off x="7713784" y="1497994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詩文繕打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241;p4">
            <a:extLst>
              <a:ext uri="{FF2B5EF4-FFF2-40B4-BE49-F238E27FC236}">
                <a16:creationId xmlns:a16="http://schemas.microsoft.com/office/drawing/2014/main" id="{B1146DB8-8961-49FA-BF33-7381BF96BC57}"/>
              </a:ext>
            </a:extLst>
          </p:cNvPr>
          <p:cNvSpPr/>
          <p:nvPr/>
        </p:nvSpPr>
        <p:spPr>
          <a:xfrm>
            <a:off x="7713784" y="3303864"/>
            <a:ext cx="1246133" cy="533016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上傳下載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241;p4">
            <a:extLst>
              <a:ext uri="{FF2B5EF4-FFF2-40B4-BE49-F238E27FC236}">
                <a16:creationId xmlns:a16="http://schemas.microsoft.com/office/drawing/2014/main" id="{61F9D31B-985E-45A6-99A9-9CE5A3560EF9}"/>
              </a:ext>
            </a:extLst>
          </p:cNvPr>
          <p:cNvSpPr/>
          <p:nvPr/>
        </p:nvSpPr>
        <p:spPr>
          <a:xfrm>
            <a:off x="9156380" y="3295024"/>
            <a:ext cx="1246133" cy="533016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網路安全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241;p4">
            <a:extLst>
              <a:ext uri="{FF2B5EF4-FFF2-40B4-BE49-F238E27FC236}">
                <a16:creationId xmlns:a16="http://schemas.microsoft.com/office/drawing/2014/main" id="{5C59851F-81B3-447B-A630-DB25B2058727}"/>
              </a:ext>
            </a:extLst>
          </p:cNvPr>
          <p:cNvSpPr/>
          <p:nvPr/>
        </p:nvSpPr>
        <p:spPr>
          <a:xfrm>
            <a:off x="10569429" y="3301862"/>
            <a:ext cx="1246132" cy="55711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雲端互動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箭號: 有線條的向右箭號 73">
            <a:extLst>
              <a:ext uri="{FF2B5EF4-FFF2-40B4-BE49-F238E27FC236}">
                <a16:creationId xmlns:a16="http://schemas.microsoft.com/office/drawing/2014/main" id="{47E2995C-B9BB-407C-A429-1F911008B599}"/>
              </a:ext>
            </a:extLst>
          </p:cNvPr>
          <p:cNvSpPr/>
          <p:nvPr/>
        </p:nvSpPr>
        <p:spPr>
          <a:xfrm>
            <a:off x="7669337" y="3904075"/>
            <a:ext cx="4311884" cy="643017"/>
          </a:xfrm>
          <a:prstGeom prst="striped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科技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人權品德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E7</a:t>
            </a:r>
          </a:p>
        </p:txBody>
      </p:sp>
      <p:sp>
        <p:nvSpPr>
          <p:cNvPr id="83" name="Google Shape;241;p4">
            <a:extLst>
              <a:ext uri="{FF2B5EF4-FFF2-40B4-BE49-F238E27FC236}">
                <a16:creationId xmlns:a16="http://schemas.microsoft.com/office/drawing/2014/main" id="{627013ED-9B26-4719-B051-240715636BE7}"/>
              </a:ext>
            </a:extLst>
          </p:cNvPr>
          <p:cNvSpPr/>
          <p:nvPr/>
        </p:nvSpPr>
        <p:spPr>
          <a:xfrm>
            <a:off x="7682179" y="4900237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動畫製作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;p4">
            <a:extLst>
              <a:ext uri="{FF2B5EF4-FFF2-40B4-BE49-F238E27FC236}">
                <a16:creationId xmlns:a16="http://schemas.microsoft.com/office/drawing/2014/main" id="{306C57CA-9882-4566-A88E-D27A29304A82}"/>
              </a:ext>
            </a:extLst>
          </p:cNvPr>
          <p:cNvSpPr/>
          <p:nvPr/>
        </p:nvSpPr>
        <p:spPr>
          <a:xfrm>
            <a:off x="9153921" y="4892607"/>
            <a:ext cx="1246133" cy="54827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物聯應用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241;p4">
            <a:extLst>
              <a:ext uri="{FF2B5EF4-FFF2-40B4-BE49-F238E27FC236}">
                <a16:creationId xmlns:a16="http://schemas.microsoft.com/office/drawing/2014/main" id="{78D89B0D-2EC0-42C7-B85C-161B58B5B534}"/>
              </a:ext>
            </a:extLst>
          </p:cNvPr>
          <p:cNvSpPr/>
          <p:nvPr/>
        </p:nvSpPr>
        <p:spPr>
          <a:xfrm>
            <a:off x="10569429" y="4868221"/>
            <a:ext cx="1246132" cy="557110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生活關懷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箭號: 有線條的向右箭號 85">
            <a:extLst>
              <a:ext uri="{FF2B5EF4-FFF2-40B4-BE49-F238E27FC236}">
                <a16:creationId xmlns:a16="http://schemas.microsoft.com/office/drawing/2014/main" id="{809ECAC8-4F80-4A64-BF51-0953311AFDF3}"/>
              </a:ext>
            </a:extLst>
          </p:cNvPr>
          <p:cNvSpPr/>
          <p:nvPr/>
        </p:nvSpPr>
        <p:spPr>
          <a:xfrm>
            <a:off x="7669337" y="5512208"/>
            <a:ext cx="4311884" cy="643017"/>
          </a:xfrm>
          <a:prstGeom prst="striped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科技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國際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EEAB667-EE4C-4827-B63F-422CB8F8ED48}"/>
              </a:ext>
            </a:extLst>
          </p:cNvPr>
          <p:cNvSpPr txBox="1"/>
          <p:nvPr/>
        </p:nvSpPr>
        <p:spPr>
          <a:xfrm>
            <a:off x="4993026" y="1466729"/>
            <a:ext cx="2531754" cy="1077218"/>
          </a:xfrm>
          <a:prstGeom prst="rect">
            <a:avLst/>
          </a:prstGeom>
          <a:solidFill>
            <a:srgbClr val="FFD3FA"/>
          </a:solidFill>
          <a:ln w="38100">
            <a:solidFill>
              <a:srgbClr val="FA4CF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A4CF2"/>
                </a:highlight>
                <a:latin typeface="Arial"/>
                <a:cs typeface="Arial"/>
                <a:sym typeface="Arial"/>
              </a:rPr>
              <a:t>愛感恩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讚嘆家鄉美好，將最美的一面，應用資訊科技傳達分享，並呈現他人眼前。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110215B-4E3B-4407-B218-776CD057398E}"/>
              </a:ext>
            </a:extLst>
          </p:cNvPr>
          <p:cNvSpPr txBox="1"/>
          <p:nvPr/>
        </p:nvSpPr>
        <p:spPr>
          <a:xfrm>
            <a:off x="5015114" y="3295024"/>
            <a:ext cx="253175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  <a:cs typeface="Arial"/>
                <a:sym typeface="Arial"/>
              </a:rPr>
              <a:t>可負責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覺知雲端科技的好與壞，學習善加利用，分辨是非，並自主管理保護他人。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6BA98A03-CBF4-418A-B73E-040804869247}"/>
              </a:ext>
            </a:extLst>
          </p:cNvPr>
          <p:cNvSpPr txBox="1"/>
          <p:nvPr/>
        </p:nvSpPr>
        <p:spPr>
          <a:xfrm>
            <a:off x="5012079" y="4871288"/>
            <a:ext cx="25317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創新意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～設計簡單程式，相互觀摩體驗，認識物聯應用模式與生活關聯，主動發現生活問題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列車乘坐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….)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。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C38BD22D-D786-409B-A1CB-E00578AE9D52}"/>
              </a:ext>
            </a:extLst>
          </p:cNvPr>
          <p:cNvGrpSpPr/>
          <p:nvPr/>
        </p:nvGrpSpPr>
        <p:grpSpPr>
          <a:xfrm>
            <a:off x="3956937" y="1483740"/>
            <a:ext cx="995708" cy="4770256"/>
            <a:chOff x="3956937" y="1483740"/>
            <a:chExt cx="995708" cy="4770256"/>
          </a:xfrm>
        </p:grpSpPr>
        <p:sp>
          <p:nvSpPr>
            <p:cNvPr id="67" name="手繪多邊形: 圖案 66">
              <a:extLst>
                <a:ext uri="{FF2B5EF4-FFF2-40B4-BE49-F238E27FC236}">
                  <a16:creationId xmlns:a16="http://schemas.microsoft.com/office/drawing/2014/main" id="{53B9A912-C6BB-40A2-8137-B9579FADB1A8}"/>
                </a:ext>
              </a:extLst>
            </p:cNvPr>
            <p:cNvSpPr/>
            <p:nvPr/>
          </p:nvSpPr>
          <p:spPr>
            <a:xfrm>
              <a:off x="4203559" y="2437493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藝術</a:t>
              </a:r>
            </a:p>
          </p:txBody>
        </p:sp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5667319A-056F-4B27-8B01-D217E22E0315}"/>
                </a:ext>
              </a:extLst>
            </p:cNvPr>
            <p:cNvSpPr/>
            <p:nvPr/>
          </p:nvSpPr>
          <p:spPr>
            <a:xfrm>
              <a:off x="4141339" y="4633914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語文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405D88F3-66C6-4402-B0EE-C7F619003ED0}"/>
                </a:ext>
              </a:extLst>
            </p:cNvPr>
            <p:cNvSpPr/>
            <p:nvPr/>
          </p:nvSpPr>
          <p:spPr>
            <a:xfrm>
              <a:off x="4247737" y="3482835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社會</a:t>
              </a:r>
            </a:p>
          </p:txBody>
        </p:sp>
        <p:sp>
          <p:nvSpPr>
            <p:cNvPr id="63" name="手繪多邊形: 圖案 62">
              <a:extLst>
                <a:ext uri="{FF2B5EF4-FFF2-40B4-BE49-F238E27FC236}">
                  <a16:creationId xmlns:a16="http://schemas.microsoft.com/office/drawing/2014/main" id="{830CC392-2DDF-4E6B-88E4-F6FF83CB38A6}"/>
                </a:ext>
              </a:extLst>
            </p:cNvPr>
            <p:cNvSpPr/>
            <p:nvPr/>
          </p:nvSpPr>
          <p:spPr>
            <a:xfrm>
              <a:off x="4026786" y="1483740"/>
              <a:ext cx="704908" cy="643018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數學</a:t>
              </a:r>
            </a:p>
          </p:txBody>
        </p:sp>
        <p:sp>
          <p:nvSpPr>
            <p:cNvPr id="46" name="手繪多邊形: 圖案 45">
              <a:extLst>
                <a:ext uri="{FF2B5EF4-FFF2-40B4-BE49-F238E27FC236}">
                  <a16:creationId xmlns:a16="http://schemas.microsoft.com/office/drawing/2014/main" id="{365E80BC-EC78-445B-89FA-34951781D509}"/>
                </a:ext>
              </a:extLst>
            </p:cNvPr>
            <p:cNvSpPr/>
            <p:nvPr/>
          </p:nvSpPr>
          <p:spPr>
            <a:xfrm>
              <a:off x="3956937" y="5610978"/>
              <a:ext cx="704908" cy="643018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自然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2397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3E34494-93E4-4C53-A090-08CCB3B1DA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381" y="781960"/>
          <a:ext cx="11479238" cy="5184305"/>
        </p:xfrm>
        <a:graphic>
          <a:graphicData uri="http://schemas.openxmlformats.org/drawingml/2006/table">
            <a:tbl>
              <a:tblPr firstRow="1" firstCol="1" bandRow="1"/>
              <a:tblGrid>
                <a:gridCol w="602811">
                  <a:extLst>
                    <a:ext uri="{9D8B030D-6E8A-4147-A177-3AD203B41FA5}">
                      <a16:colId xmlns:a16="http://schemas.microsoft.com/office/drawing/2014/main" val="3000666407"/>
                    </a:ext>
                  </a:extLst>
                </a:gridCol>
                <a:gridCol w="1424022">
                  <a:extLst>
                    <a:ext uri="{9D8B030D-6E8A-4147-A177-3AD203B41FA5}">
                      <a16:colId xmlns:a16="http://schemas.microsoft.com/office/drawing/2014/main" val="1805248512"/>
                    </a:ext>
                  </a:extLst>
                </a:gridCol>
                <a:gridCol w="1424022">
                  <a:extLst>
                    <a:ext uri="{9D8B030D-6E8A-4147-A177-3AD203B41FA5}">
                      <a16:colId xmlns:a16="http://schemas.microsoft.com/office/drawing/2014/main" val="2096768837"/>
                    </a:ext>
                  </a:extLst>
                </a:gridCol>
                <a:gridCol w="1424022">
                  <a:extLst>
                    <a:ext uri="{9D8B030D-6E8A-4147-A177-3AD203B41FA5}">
                      <a16:colId xmlns:a16="http://schemas.microsoft.com/office/drawing/2014/main" val="2866093860"/>
                    </a:ext>
                  </a:extLst>
                </a:gridCol>
                <a:gridCol w="1424022">
                  <a:extLst>
                    <a:ext uri="{9D8B030D-6E8A-4147-A177-3AD203B41FA5}">
                      <a16:colId xmlns:a16="http://schemas.microsoft.com/office/drawing/2014/main" val="271339225"/>
                    </a:ext>
                  </a:extLst>
                </a:gridCol>
                <a:gridCol w="1424022">
                  <a:extLst>
                    <a:ext uri="{9D8B030D-6E8A-4147-A177-3AD203B41FA5}">
                      <a16:colId xmlns:a16="http://schemas.microsoft.com/office/drawing/2014/main" val="3647980295"/>
                    </a:ext>
                  </a:extLst>
                </a:gridCol>
                <a:gridCol w="1045512">
                  <a:extLst>
                    <a:ext uri="{9D8B030D-6E8A-4147-A177-3AD203B41FA5}">
                      <a16:colId xmlns:a16="http://schemas.microsoft.com/office/drawing/2014/main" val="4131758380"/>
                    </a:ext>
                  </a:extLst>
                </a:gridCol>
                <a:gridCol w="1350976">
                  <a:extLst>
                    <a:ext uri="{9D8B030D-6E8A-4147-A177-3AD203B41FA5}">
                      <a16:colId xmlns:a16="http://schemas.microsoft.com/office/drawing/2014/main" val="2226184079"/>
                    </a:ext>
                  </a:extLst>
                </a:gridCol>
                <a:gridCol w="1359829">
                  <a:extLst>
                    <a:ext uri="{9D8B030D-6E8A-4147-A177-3AD203B41FA5}">
                      <a16:colId xmlns:a16="http://schemas.microsoft.com/office/drawing/2014/main" val="1276461589"/>
                    </a:ext>
                  </a:extLst>
                </a:gridCol>
              </a:tblGrid>
              <a:tr h="43878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49783"/>
                  </a:ext>
                </a:extLst>
              </a:tr>
              <a:tr h="7436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目標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lang="en-US" altLang="zh-TW" sz="14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lang="en-US" altLang="zh-TW" sz="1400" b="0" i="0" u="none" strike="noStrike" kern="100" cap="non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與列車相關的圖文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與車站相關的圖文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與世界建築相關的圖文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與高雄鐵道相關的圖文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與車站相關的圖文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與畢業旅行相關的影片</a:t>
                      </a:r>
                      <a:endParaRPr lang="zh-TW" altLang="en-US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72856"/>
                  </a:ext>
                </a:extLst>
              </a:tr>
              <a:tr h="7436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列車好創作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(15)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旅遊新亮點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(8)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影像達文西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(13)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高雄好好玩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(8)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軌才小創客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福山車站誌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(8)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福山好滋味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福山尚青，我的微旅行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(16)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940011"/>
                  </a:ext>
                </a:extLst>
              </a:tr>
              <a:tr h="125726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創作新詩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彩繪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車廂圖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文創作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製作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不同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車站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形象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海報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影像合成及編輯</a:t>
                      </a:r>
                      <a:r>
                        <a:rPr lang="zh-TW" alt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環遊世界影像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製作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高雄景點介紹文宣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創作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福山車站有聲雜誌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創作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畢業影片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09076"/>
                  </a:ext>
                </a:extLst>
              </a:tr>
              <a:tr h="125726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評量方式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實作評量、圖片欣賞、電腦輔助式學習、上台發表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實作評量、圖片欣賞、電腦輔助式學習、上台發表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實作評量、圖片欣賞、檔案歷程記錄、鷹架教學、上台發表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實作評量、圖片欣賞、檔案歷程記錄、上台發表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565689"/>
                  </a:ext>
                </a:extLst>
              </a:tr>
              <a:tr h="7436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2801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3FB61387-2C48-4C7C-9390-202A357E3704}"/>
              </a:ext>
            </a:extLst>
          </p:cNvPr>
          <p:cNvSpPr txBox="1"/>
          <p:nvPr/>
        </p:nvSpPr>
        <p:spPr>
          <a:xfrm>
            <a:off x="356381" y="239708"/>
            <a:ext cx="324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000" kern="0" dirty="0">
                <a:solidFill>
                  <a:srgbClr val="000000"/>
                </a:solidFill>
                <a:cs typeface="Arial"/>
                <a:sym typeface="Arial"/>
              </a:rPr>
              <a:t>110</a:t>
            </a:r>
            <a:r>
              <a:rPr lang="zh-TW" altLang="en-US" sz="2000" kern="0" dirty="0">
                <a:solidFill>
                  <a:srgbClr val="000000"/>
                </a:solidFill>
                <a:cs typeface="Arial"/>
                <a:sym typeface="Arial"/>
              </a:rPr>
              <a:t>修正新編</a:t>
            </a:r>
            <a:r>
              <a:rPr lang="en-US" altLang="zh-TW" sz="2000" kern="0" dirty="0">
                <a:solidFill>
                  <a:srgbClr val="000000"/>
                </a:solidFill>
                <a:cs typeface="Arial"/>
                <a:sym typeface="Arial"/>
              </a:rPr>
              <a:t>~</a:t>
            </a:r>
            <a:r>
              <a:rPr lang="zh-TW" altLang="en-US" sz="2000" kern="0" dirty="0">
                <a:solidFill>
                  <a:srgbClr val="00B0F0"/>
                </a:solidFill>
                <a:cs typeface="Arial"/>
                <a:sym typeface="Arial"/>
              </a:rPr>
              <a:t>圖文編創</a:t>
            </a:r>
          </a:p>
        </p:txBody>
      </p:sp>
    </p:spTree>
    <p:extLst>
      <p:ext uri="{BB962C8B-B14F-4D97-AF65-F5344CB8AC3E}">
        <p14:creationId xmlns:p14="http://schemas.microsoft.com/office/powerpoint/2010/main" val="350768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3E34494-93E4-4C53-A090-08CCB3B1DA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382" y="676742"/>
          <a:ext cx="11479235" cy="5941550"/>
        </p:xfrm>
        <a:graphic>
          <a:graphicData uri="http://schemas.openxmlformats.org/drawingml/2006/table">
            <a:tbl>
              <a:tblPr firstRow="1" firstCol="1" bandRow="1"/>
              <a:tblGrid>
                <a:gridCol w="602811">
                  <a:extLst>
                    <a:ext uri="{9D8B030D-6E8A-4147-A177-3AD203B41FA5}">
                      <a16:colId xmlns:a16="http://schemas.microsoft.com/office/drawing/2014/main" val="3000666407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1805248512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2096768837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2866093860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271339225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3647980295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4131758380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2226184079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1276461589"/>
                    </a:ext>
                  </a:extLst>
                </a:gridCol>
              </a:tblGrid>
              <a:tr h="48930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49783"/>
                  </a:ext>
                </a:extLst>
              </a:tr>
              <a:tr h="120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目標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400" dirty="0">
                          <a:solidFill>
                            <a:srgbClr val="0070C0"/>
                          </a:solidFill>
                        </a:rPr>
                        <a:t>認識</a:t>
                      </a:r>
                      <a:r>
                        <a:rPr lang="zh-TW" altLang="en-US" sz="1400" dirty="0"/>
                        <a:t>信件透過網路傳達方式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學習</a:t>
                      </a:r>
                      <a:r>
                        <a:rPr lang="zh-TW" altLang="en-US" sz="1400" b="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網路安全技巧</a:t>
                      </a:r>
                      <a:endParaRPr lang="zh-TW" altLang="en-US" sz="1400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zh-TW" altLang="en-US" sz="1400" b="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理解</a:t>
                      </a:r>
                      <a:r>
                        <a:rPr lang="zh-TW" altLang="en-US" sz="1400" b="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雲端硬碟功能與使用方式</a:t>
                      </a:r>
                      <a:endParaRPr lang="zh-TW" altLang="en-US" sz="1400" b="0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400" dirty="0">
                          <a:solidFill>
                            <a:srgbClr val="0070C0"/>
                          </a:solidFill>
                        </a:rPr>
                        <a:t>應用</a:t>
                      </a:r>
                      <a:r>
                        <a:rPr lang="en-US" altLang="zh-TW" sz="1400" dirty="0"/>
                        <a:t>google</a:t>
                      </a:r>
                      <a:r>
                        <a:rPr lang="zh-TW" altLang="en-US" sz="1400" dirty="0"/>
                        <a:t>簡報行銷高雄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辨識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網路有用資料</a:t>
                      </a:r>
                      <a:endParaRPr lang="zh-TW" altLang="en-US" sz="1400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zh-TW" altLang="en-US" sz="14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編輯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剪貼技巧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透過表單</a:t>
                      </a:r>
                      <a:r>
                        <a:rPr lang="zh-TW" altLang="en-US" sz="140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了解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本國列車乘坐問題</a:t>
                      </a:r>
                      <a:endParaRPr lang="zh-TW" altLang="en-US" sz="1400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透過表單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掌握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意見發表情形</a:t>
                      </a:r>
                      <a:endParaRPr lang="zh-TW" altLang="en-US" sz="1400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09846"/>
                  </a:ext>
                </a:extLst>
              </a:tr>
              <a:tr h="977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跟著球蝠上雲端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lang="zh-TW" alt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跟著球蝠上雲端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鐵道瘋動力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列車進站囉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(12)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跟著球蝠繞世界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(8)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跟著球蝠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看高雄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(12)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球蝠的大冒險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(13)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球蝠的大冒險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(4)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幸福列車長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夢幻列車長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(12)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幸福列車長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夢幻列車長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(4)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27072"/>
                  </a:ext>
                </a:extLst>
              </a:tr>
              <a:tr h="1590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順利搜尋社區機構網站訊息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進行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收發信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在旅遊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Happy GO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行動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，網路應用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登入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帳號、搜尋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家鄉列車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資料、網路安全等技巧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雲端硬碟的資料上傳、下載、分享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合法下載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圖片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利用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共用文件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功能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利用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簡報進行高雄好好玩景點介紹文宣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統整、歸納、分類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所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搜尋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的資料辨識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適當媒材資源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用網路工具進行創意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編輯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樂意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分享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成品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製作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表單收集、統整資訊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使用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協作文件進行小組互動討論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利用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表單及雲端硬碟進行投票活動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09419"/>
                  </a:ext>
                </a:extLst>
              </a:tr>
              <a:tr h="854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評量方式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19407"/>
                  </a:ext>
                </a:extLst>
              </a:tr>
              <a:tr h="829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78378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2808C040-B5D1-4311-BEF6-3300B229DF15}"/>
              </a:ext>
            </a:extLst>
          </p:cNvPr>
          <p:cNvSpPr txBox="1"/>
          <p:nvPr/>
        </p:nvSpPr>
        <p:spPr>
          <a:xfrm>
            <a:off x="356381" y="239708"/>
            <a:ext cx="140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00B0F0"/>
                </a:solidFill>
                <a:cs typeface="Arial"/>
                <a:sym typeface="Arial"/>
              </a:rPr>
              <a:t>網路素養</a:t>
            </a:r>
          </a:p>
        </p:txBody>
      </p:sp>
    </p:spTree>
    <p:extLst>
      <p:ext uri="{BB962C8B-B14F-4D97-AF65-F5344CB8AC3E}">
        <p14:creationId xmlns:p14="http://schemas.microsoft.com/office/powerpoint/2010/main" val="374420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3E34494-93E4-4C53-A090-08CCB3B1DA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381" y="739618"/>
          <a:ext cx="11479239" cy="5776330"/>
        </p:xfrm>
        <a:graphic>
          <a:graphicData uri="http://schemas.openxmlformats.org/drawingml/2006/table">
            <a:tbl>
              <a:tblPr firstRow="1" firstCol="1" bandRow="1"/>
              <a:tblGrid>
                <a:gridCol w="602811">
                  <a:extLst>
                    <a:ext uri="{9D8B030D-6E8A-4147-A177-3AD203B41FA5}">
                      <a16:colId xmlns:a16="http://schemas.microsoft.com/office/drawing/2014/main" val="3000666407"/>
                    </a:ext>
                  </a:extLst>
                </a:gridCol>
                <a:gridCol w="1029041">
                  <a:extLst>
                    <a:ext uri="{9D8B030D-6E8A-4147-A177-3AD203B41FA5}">
                      <a16:colId xmlns:a16="http://schemas.microsoft.com/office/drawing/2014/main" val="1805248512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2096768837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2866093860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271339225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val="3647980295"/>
                    </a:ext>
                  </a:extLst>
                </a:gridCol>
                <a:gridCol w="1866339">
                  <a:extLst>
                    <a:ext uri="{9D8B030D-6E8A-4147-A177-3AD203B41FA5}">
                      <a16:colId xmlns:a16="http://schemas.microsoft.com/office/drawing/2014/main" val="4131758380"/>
                    </a:ext>
                  </a:extLst>
                </a:gridCol>
                <a:gridCol w="1866339">
                  <a:extLst>
                    <a:ext uri="{9D8B030D-6E8A-4147-A177-3AD203B41FA5}">
                      <a16:colId xmlns:a16="http://schemas.microsoft.com/office/drawing/2014/main" val="2226184079"/>
                    </a:ext>
                  </a:extLst>
                </a:gridCol>
                <a:gridCol w="1359829">
                  <a:extLst>
                    <a:ext uri="{9D8B030D-6E8A-4147-A177-3AD203B41FA5}">
                      <a16:colId xmlns:a16="http://schemas.microsoft.com/office/drawing/2014/main" val="1276461589"/>
                    </a:ext>
                  </a:extLst>
                </a:gridCol>
              </a:tblGrid>
              <a:tr h="62829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49783"/>
                  </a:ext>
                </a:extLst>
              </a:tr>
              <a:tr h="8979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目標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運算思維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學習</a:t>
                      </a:r>
                      <a:r>
                        <a:rPr lang="zh-TW" altLang="en-US" sz="1400" b="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動畫表現個人想法</a:t>
                      </a:r>
                      <a:endParaRPr lang="zh-TW" altLang="en-US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運算思維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b="1" dirty="0">
                          <a:solidFill>
                            <a:srgbClr val="0070C0"/>
                          </a:solidFill>
                        </a:rPr>
                        <a:t>瞭解</a:t>
                      </a:r>
                      <a:r>
                        <a:rPr lang="zh-TW" altLang="en-US" dirty="0"/>
                        <a:t>物聯與生活關聯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724485"/>
                  </a:ext>
                </a:extLst>
              </a:tr>
              <a:tr h="95415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軌才小創客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(16)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軌才小創客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(9)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18862"/>
                  </a:ext>
                </a:extLst>
              </a:tr>
              <a:tr h="116619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Scratch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程式製作科學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英文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藝術等主題動畫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使用</a:t>
                      </a:r>
                      <a:r>
                        <a:rPr lang="en-US" sz="1400" kern="100" dirty="0" err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web:bit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結合物聯網及人工智慧進行車站送餐系統創作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5259"/>
                  </a:ext>
                </a:extLst>
              </a:tr>
              <a:tr h="106484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評量方式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79670"/>
                  </a:ext>
                </a:extLst>
              </a:tr>
              <a:tr h="106484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A2</a:t>
                      </a:r>
                      <a:r>
                        <a:rPr lang="zh-TW" alt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，</a:t>
                      </a:r>
                      <a:r>
                        <a:rPr 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B2</a:t>
                      </a:r>
                      <a:endParaRPr lang="zh-TW" altLang="en-US" sz="1800" b="1" i="0" u="none" strike="noStrike" kern="1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A2</a:t>
                      </a:r>
                      <a:r>
                        <a:rPr lang="zh-TW" alt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，</a:t>
                      </a:r>
                      <a:r>
                        <a:rPr 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B2</a:t>
                      </a:r>
                      <a:endParaRPr lang="zh-TW" altLang="en-US" sz="1800" b="1" i="0" u="none" strike="noStrike" kern="1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24254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F17053C5-0824-44B9-86E8-7F035A429BCD}"/>
              </a:ext>
            </a:extLst>
          </p:cNvPr>
          <p:cNvSpPr txBox="1"/>
          <p:nvPr/>
        </p:nvSpPr>
        <p:spPr>
          <a:xfrm>
            <a:off x="356381" y="239708"/>
            <a:ext cx="140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00B0F0"/>
                </a:solidFill>
                <a:cs typeface="Arial"/>
                <a:sym typeface="Arial"/>
              </a:rPr>
              <a:t>運算思維</a:t>
            </a:r>
          </a:p>
        </p:txBody>
      </p:sp>
    </p:spTree>
    <p:extLst>
      <p:ext uri="{BB962C8B-B14F-4D97-AF65-F5344CB8AC3E}">
        <p14:creationId xmlns:p14="http://schemas.microsoft.com/office/powerpoint/2010/main" val="423795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>
            <a:extLst>
              <a:ext uri="{FF2B5EF4-FFF2-40B4-BE49-F238E27FC236}">
                <a16:creationId xmlns:a16="http://schemas.microsoft.com/office/drawing/2014/main" id="{C9E6B721-0D97-4257-87A4-8B4559F846C7}"/>
              </a:ext>
            </a:extLst>
          </p:cNvPr>
          <p:cNvSpPr/>
          <p:nvPr/>
        </p:nvSpPr>
        <p:spPr>
          <a:xfrm>
            <a:off x="547411" y="2951873"/>
            <a:ext cx="1894611" cy="1741280"/>
          </a:xfrm>
          <a:prstGeom prst="ellipse">
            <a:avLst/>
          </a:prstGeom>
          <a:solidFill>
            <a:srgbClr val="FFD3FA"/>
          </a:solidFill>
          <a:ln w="76200" cap="rnd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閱讀大小事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4E93E9E-BA72-42C7-849C-869FCEB5965E}"/>
              </a:ext>
            </a:extLst>
          </p:cNvPr>
          <p:cNvSpPr/>
          <p:nvPr/>
        </p:nvSpPr>
        <p:spPr>
          <a:xfrm>
            <a:off x="2134848" y="1494246"/>
            <a:ext cx="1370779" cy="1307017"/>
          </a:xfrm>
          <a:prstGeom prst="ellipse">
            <a:avLst/>
          </a:prstGeom>
          <a:solidFill>
            <a:srgbClr val="00B050"/>
          </a:solidFill>
          <a:ln w="15875" cap="rnd" cmpd="sng" algn="ctr">
            <a:solidFill>
              <a:srgbClr val="8492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生活解碼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91AD1BDB-981F-417A-810E-3134CB546635}"/>
              </a:ext>
            </a:extLst>
          </p:cNvPr>
          <p:cNvSpPr/>
          <p:nvPr/>
        </p:nvSpPr>
        <p:spPr>
          <a:xfrm>
            <a:off x="2737377" y="3187595"/>
            <a:ext cx="1368487" cy="1292077"/>
          </a:xfrm>
          <a:prstGeom prst="ellipse">
            <a:avLst/>
          </a:prstGeom>
          <a:solidFill>
            <a:srgbClr val="00B0F0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閱讀學堂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B7BA3925-69B0-45D8-A5EE-B27EFB51CCED}"/>
              </a:ext>
            </a:extLst>
          </p:cNvPr>
          <p:cNvSpPr/>
          <p:nvPr/>
        </p:nvSpPr>
        <p:spPr>
          <a:xfrm>
            <a:off x="2050664" y="4817352"/>
            <a:ext cx="1451867" cy="1292433"/>
          </a:xfrm>
          <a:prstGeom prst="ellipse">
            <a:avLst/>
          </a:prstGeom>
          <a:solidFill>
            <a:srgbClr val="FF9933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關鍵報告</a:t>
            </a: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74563DB-F0BF-483C-9FCB-516BF52F2176}"/>
              </a:ext>
            </a:extLst>
          </p:cNvPr>
          <p:cNvCxnSpPr>
            <a:cxnSpLocks/>
            <a:stCxn id="35" idx="6"/>
            <a:endCxn id="38" idx="2"/>
          </p:cNvCxnSpPr>
          <p:nvPr/>
        </p:nvCxnSpPr>
        <p:spPr>
          <a:xfrm>
            <a:off x="2442022" y="3822513"/>
            <a:ext cx="295355" cy="11121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466CAD0-B2EE-4114-9FCB-4AD950486075}"/>
              </a:ext>
            </a:extLst>
          </p:cNvPr>
          <p:cNvCxnSpPr>
            <a:cxnSpLocks/>
            <a:stCxn id="35" idx="4"/>
            <a:endCxn id="39" idx="1"/>
          </p:cNvCxnSpPr>
          <p:nvPr/>
        </p:nvCxnSpPr>
        <p:spPr>
          <a:xfrm>
            <a:off x="1494717" y="4693153"/>
            <a:ext cx="768568" cy="313471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弧形 52">
            <a:extLst>
              <a:ext uri="{FF2B5EF4-FFF2-40B4-BE49-F238E27FC236}">
                <a16:creationId xmlns:a16="http://schemas.microsoft.com/office/drawing/2014/main" id="{A6CD5AAB-3427-4994-89EB-051E9973DF13}"/>
              </a:ext>
            </a:extLst>
          </p:cNvPr>
          <p:cNvSpPr/>
          <p:nvPr/>
        </p:nvSpPr>
        <p:spPr>
          <a:xfrm>
            <a:off x="2248152" y="1146765"/>
            <a:ext cx="1920629" cy="5416318"/>
          </a:xfrm>
          <a:prstGeom prst="arc">
            <a:avLst>
              <a:gd name="adj1" fmla="val 16608895"/>
              <a:gd name="adj2" fmla="val 5146226"/>
            </a:avLst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endParaRPr lang="zh-TW" altLang="en-US" sz="135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96" name="箭號: 有線條的向右箭號 95">
            <a:extLst>
              <a:ext uri="{FF2B5EF4-FFF2-40B4-BE49-F238E27FC236}">
                <a16:creationId xmlns:a16="http://schemas.microsoft.com/office/drawing/2014/main" id="{DD1203AC-25D0-40AC-9CA4-2AC3DCFDF74F}"/>
              </a:ext>
            </a:extLst>
          </p:cNvPr>
          <p:cNvSpPr/>
          <p:nvPr/>
        </p:nvSpPr>
        <p:spPr>
          <a:xfrm>
            <a:off x="7728558" y="2064035"/>
            <a:ext cx="4311884" cy="643017"/>
          </a:xfrm>
          <a:prstGeom prst="stripedRightArrow">
            <a:avLst/>
          </a:prstGeom>
          <a:solidFill>
            <a:srgbClr val="FA4CF2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品德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8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、閱讀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8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14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405617" y="279961"/>
            <a:ext cx="177092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課程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09634" y="237145"/>
            <a:ext cx="553795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與       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2EBF578-28A9-498A-B7BE-C23547AC4C98}"/>
              </a:ext>
            </a:extLst>
          </p:cNvPr>
          <p:cNvCxnSpPr>
            <a:cxnSpLocks/>
            <a:stCxn id="35" idx="0"/>
            <a:endCxn id="37" idx="3"/>
          </p:cNvCxnSpPr>
          <p:nvPr/>
        </p:nvCxnSpPr>
        <p:spPr>
          <a:xfrm flipV="1">
            <a:off x="1494717" y="2609855"/>
            <a:ext cx="840877" cy="342018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5" name="Google Shape;241;p4">
            <a:extLst>
              <a:ext uri="{FF2B5EF4-FFF2-40B4-BE49-F238E27FC236}">
                <a16:creationId xmlns:a16="http://schemas.microsoft.com/office/drawing/2014/main" id="{BB90A835-4379-4EAF-853F-20F6588AABCF}"/>
              </a:ext>
            </a:extLst>
          </p:cNvPr>
          <p:cNvSpPr/>
          <p:nvPr/>
        </p:nvSpPr>
        <p:spPr>
          <a:xfrm>
            <a:off x="10523912" y="1496983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說書分享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41;p4">
            <a:extLst>
              <a:ext uri="{FF2B5EF4-FFF2-40B4-BE49-F238E27FC236}">
                <a16:creationId xmlns:a16="http://schemas.microsoft.com/office/drawing/2014/main" id="{DED383F2-6B18-4069-8007-602C0EFA20A6}"/>
              </a:ext>
            </a:extLst>
          </p:cNvPr>
          <p:cNvSpPr/>
          <p:nvPr/>
        </p:nvSpPr>
        <p:spPr>
          <a:xfrm>
            <a:off x="9118848" y="1494554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愛閱行動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241;p4">
            <a:extLst>
              <a:ext uri="{FF2B5EF4-FFF2-40B4-BE49-F238E27FC236}">
                <a16:creationId xmlns:a16="http://schemas.microsoft.com/office/drawing/2014/main" id="{A8DD9B72-03B5-44FD-A14F-5485C834F977}"/>
              </a:ext>
            </a:extLst>
          </p:cNvPr>
          <p:cNvSpPr/>
          <p:nvPr/>
        </p:nvSpPr>
        <p:spPr>
          <a:xfrm>
            <a:off x="7713784" y="1497994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文本對話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241;p4">
            <a:extLst>
              <a:ext uri="{FF2B5EF4-FFF2-40B4-BE49-F238E27FC236}">
                <a16:creationId xmlns:a16="http://schemas.microsoft.com/office/drawing/2014/main" id="{B1146DB8-8961-49FA-BF33-7381BF96BC57}"/>
              </a:ext>
            </a:extLst>
          </p:cNvPr>
          <p:cNvSpPr/>
          <p:nvPr/>
        </p:nvSpPr>
        <p:spPr>
          <a:xfrm>
            <a:off x="7713784" y="3303864"/>
            <a:ext cx="1246133" cy="533016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偵查</a:t>
            </a:r>
            <a:endParaRPr lang="en-US" altLang="zh-TW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放大鏡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241;p4">
            <a:extLst>
              <a:ext uri="{FF2B5EF4-FFF2-40B4-BE49-F238E27FC236}">
                <a16:creationId xmlns:a16="http://schemas.microsoft.com/office/drawing/2014/main" id="{61F9D31B-985E-45A6-99A9-9CE5A3560EF9}"/>
              </a:ext>
            </a:extLst>
          </p:cNvPr>
          <p:cNvSpPr/>
          <p:nvPr/>
        </p:nvSpPr>
        <p:spPr>
          <a:xfrm>
            <a:off x="9156380" y="3295024"/>
            <a:ext cx="1246133" cy="533016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焦點報報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241;p4">
            <a:extLst>
              <a:ext uri="{FF2B5EF4-FFF2-40B4-BE49-F238E27FC236}">
                <a16:creationId xmlns:a16="http://schemas.microsoft.com/office/drawing/2014/main" id="{5C59851F-81B3-447B-A630-DB25B2058727}"/>
              </a:ext>
            </a:extLst>
          </p:cNvPr>
          <p:cNvSpPr/>
          <p:nvPr/>
        </p:nvSpPr>
        <p:spPr>
          <a:xfrm>
            <a:off x="10569429" y="3301862"/>
            <a:ext cx="1246132" cy="557110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用心</a:t>
            </a:r>
            <a:endParaRPr lang="en-US" altLang="zh-TW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好生活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箭號: 有線條的向右箭號 73">
            <a:extLst>
              <a:ext uri="{FF2B5EF4-FFF2-40B4-BE49-F238E27FC236}">
                <a16:creationId xmlns:a16="http://schemas.microsoft.com/office/drawing/2014/main" id="{47E2995C-B9BB-407C-A429-1F911008B599}"/>
              </a:ext>
            </a:extLst>
          </p:cNvPr>
          <p:cNvSpPr/>
          <p:nvPr/>
        </p:nvSpPr>
        <p:spPr>
          <a:xfrm>
            <a:off x="7669337" y="3904075"/>
            <a:ext cx="4311884" cy="643017"/>
          </a:xfrm>
          <a:prstGeom prst="stripedRightArrow">
            <a:avLst/>
          </a:prstGeom>
          <a:solidFill>
            <a:srgbClr val="3BDBFB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品德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、多元文化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E6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、閱讀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E5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10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14</a:t>
            </a:r>
          </a:p>
        </p:txBody>
      </p:sp>
      <p:sp>
        <p:nvSpPr>
          <p:cNvPr id="83" name="Google Shape;241;p4">
            <a:extLst>
              <a:ext uri="{FF2B5EF4-FFF2-40B4-BE49-F238E27FC236}">
                <a16:creationId xmlns:a16="http://schemas.microsoft.com/office/drawing/2014/main" id="{627013ED-9B26-4719-B051-240715636BE7}"/>
              </a:ext>
            </a:extLst>
          </p:cNvPr>
          <p:cNvSpPr/>
          <p:nvPr/>
        </p:nvSpPr>
        <p:spPr>
          <a:xfrm>
            <a:off x="7682179" y="4900237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追夢勇者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;p4">
            <a:extLst>
              <a:ext uri="{FF2B5EF4-FFF2-40B4-BE49-F238E27FC236}">
                <a16:creationId xmlns:a16="http://schemas.microsoft.com/office/drawing/2014/main" id="{306C57CA-9882-4566-A88E-D27A29304A82}"/>
              </a:ext>
            </a:extLst>
          </p:cNvPr>
          <p:cNvSpPr/>
          <p:nvPr/>
        </p:nvSpPr>
        <p:spPr>
          <a:xfrm>
            <a:off x="9153921" y="4892607"/>
            <a:ext cx="1246133" cy="54827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校園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追追追</a:t>
            </a:r>
          </a:p>
        </p:txBody>
      </p:sp>
      <p:sp>
        <p:nvSpPr>
          <p:cNvPr id="85" name="Google Shape;241;p4">
            <a:extLst>
              <a:ext uri="{FF2B5EF4-FFF2-40B4-BE49-F238E27FC236}">
                <a16:creationId xmlns:a16="http://schemas.microsoft.com/office/drawing/2014/main" id="{78D89B0D-2EC0-42C7-B85C-161B58B5B534}"/>
              </a:ext>
            </a:extLst>
          </p:cNvPr>
          <p:cNvSpPr/>
          <p:nvPr/>
        </p:nvSpPr>
        <p:spPr>
          <a:xfrm>
            <a:off x="10569429" y="4868221"/>
            <a:ext cx="1246132" cy="557110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福山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益言堂</a:t>
            </a:r>
            <a:endParaRPr lang="zh-TW" altLang="en-US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箭號: 有線條的向右箭號 85">
            <a:extLst>
              <a:ext uri="{FF2B5EF4-FFF2-40B4-BE49-F238E27FC236}">
                <a16:creationId xmlns:a16="http://schemas.microsoft.com/office/drawing/2014/main" id="{809ECAC8-4F80-4A64-BF51-0953311AFDF3}"/>
              </a:ext>
            </a:extLst>
          </p:cNvPr>
          <p:cNvSpPr/>
          <p:nvPr/>
        </p:nvSpPr>
        <p:spPr>
          <a:xfrm>
            <a:off x="7669337" y="5512208"/>
            <a:ext cx="4311884" cy="643017"/>
          </a:xfrm>
          <a:prstGeom prst="striped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性別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8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環境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國際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EEAB667-EE4C-4827-B63F-422CB8F8ED48}"/>
              </a:ext>
            </a:extLst>
          </p:cNvPr>
          <p:cNvSpPr txBox="1"/>
          <p:nvPr/>
        </p:nvSpPr>
        <p:spPr>
          <a:xfrm>
            <a:off x="4993026" y="1466729"/>
            <a:ext cx="2531754" cy="1077218"/>
          </a:xfrm>
          <a:prstGeom prst="rect">
            <a:avLst/>
          </a:prstGeom>
          <a:solidFill>
            <a:srgbClr val="FFD3FA"/>
          </a:solidFill>
          <a:ln w="38100">
            <a:solidFill>
              <a:srgbClr val="FA4CF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A4CF2"/>
                </a:highlight>
                <a:latin typeface="Arial"/>
                <a:cs typeface="Arial"/>
                <a:sym typeface="Arial"/>
              </a:rPr>
              <a:t>愛感恩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引發繪本故事深究，問題探討，藉由他人經驗學習待人接物，處事之道，感知書籍的功用。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110215B-4E3B-4407-B218-776CD057398E}"/>
              </a:ext>
            </a:extLst>
          </p:cNvPr>
          <p:cNvSpPr txBox="1"/>
          <p:nvPr/>
        </p:nvSpPr>
        <p:spPr>
          <a:xfrm>
            <a:off x="5015114" y="3295024"/>
            <a:ext cx="253175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BDBF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3BDBFB"/>
                </a:highlight>
                <a:latin typeface="Arial"/>
                <a:cs typeface="Arial"/>
                <a:sym typeface="Arial"/>
              </a:rPr>
              <a:t>主動學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關注社會新聞國際焦點，自主探查報章雜誌，形成議題，相互討論關心生活周遭。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6BA98A03-CBF4-418A-B73E-040804869247}"/>
              </a:ext>
            </a:extLst>
          </p:cNvPr>
          <p:cNvSpPr txBox="1"/>
          <p:nvPr/>
        </p:nvSpPr>
        <p:spPr>
          <a:xfrm>
            <a:off x="5012079" y="4871288"/>
            <a:ext cx="253175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可負責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～從生活警訊進行典範學習，為人發聲，勇敢報導，引發共鳴。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8F0D9288-18F9-478F-AAD3-E2C46301E49F}"/>
              </a:ext>
            </a:extLst>
          </p:cNvPr>
          <p:cNvGrpSpPr/>
          <p:nvPr/>
        </p:nvGrpSpPr>
        <p:grpSpPr>
          <a:xfrm>
            <a:off x="4013815" y="1834016"/>
            <a:ext cx="929069" cy="3655961"/>
            <a:chOff x="4013815" y="1834016"/>
            <a:chExt cx="929069" cy="3655961"/>
          </a:xfrm>
        </p:grpSpPr>
        <p:sp>
          <p:nvSpPr>
            <p:cNvPr id="31" name="手繪多邊形: 圖案 30">
              <a:extLst>
                <a:ext uri="{FF2B5EF4-FFF2-40B4-BE49-F238E27FC236}">
                  <a16:creationId xmlns:a16="http://schemas.microsoft.com/office/drawing/2014/main" id="{B45B44E7-7119-4F5A-B2B1-F6E06FCCFDBB}"/>
                </a:ext>
              </a:extLst>
            </p:cNvPr>
            <p:cNvSpPr/>
            <p:nvPr/>
          </p:nvSpPr>
          <p:spPr>
            <a:xfrm>
              <a:off x="4105864" y="4823648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FA4CF2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綜合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2" name="手繪多邊形: 圖案 31">
              <a:extLst>
                <a:ext uri="{FF2B5EF4-FFF2-40B4-BE49-F238E27FC236}">
                  <a16:creationId xmlns:a16="http://schemas.microsoft.com/office/drawing/2014/main" id="{3AF8C6A6-0AD2-48E1-AAE9-093D13A8CC25}"/>
                </a:ext>
              </a:extLst>
            </p:cNvPr>
            <p:cNvSpPr/>
            <p:nvPr/>
          </p:nvSpPr>
          <p:spPr>
            <a:xfrm>
              <a:off x="4228449" y="2854430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社會</a:t>
              </a:r>
            </a:p>
          </p:txBody>
        </p:sp>
        <p:sp>
          <p:nvSpPr>
            <p:cNvPr id="33" name="手繪多邊形: 圖案 32">
              <a:extLst>
                <a:ext uri="{FF2B5EF4-FFF2-40B4-BE49-F238E27FC236}">
                  <a16:creationId xmlns:a16="http://schemas.microsoft.com/office/drawing/2014/main" id="{15741C3D-FBC0-40B7-8810-4DC270020110}"/>
                </a:ext>
              </a:extLst>
            </p:cNvPr>
            <p:cNvSpPr/>
            <p:nvPr/>
          </p:nvSpPr>
          <p:spPr>
            <a:xfrm>
              <a:off x="4237976" y="3854924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語文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D570476A-5968-46A0-8D27-1634584DB42B}"/>
                </a:ext>
              </a:extLst>
            </p:cNvPr>
            <p:cNvSpPr/>
            <p:nvPr/>
          </p:nvSpPr>
          <p:spPr>
            <a:xfrm>
              <a:off x="4013815" y="1834016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生活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2471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自定义设计方案">
  <a:themeElements>
    <a:clrScheme name="002通用彩色">
      <a:dk1>
        <a:sysClr val="windowText" lastClr="000000"/>
      </a:dk1>
      <a:lt1>
        <a:sysClr val="window" lastClr="FFFFFF"/>
      </a:lt1>
      <a:dk2>
        <a:srgbClr val="E73E53"/>
      </a:dk2>
      <a:lt2>
        <a:srgbClr val="E7E6E6"/>
      </a:lt2>
      <a:accent1>
        <a:srgbClr val="58A527"/>
      </a:accent1>
      <a:accent2>
        <a:srgbClr val="4F50A0"/>
      </a:accent2>
      <a:accent3>
        <a:srgbClr val="27A0B3"/>
      </a:accent3>
      <a:accent4>
        <a:srgbClr val="E73E53"/>
      </a:accent4>
      <a:accent5>
        <a:srgbClr val="EAAE00"/>
      </a:accent5>
      <a:accent6>
        <a:srgbClr val="58A527"/>
      </a:accent6>
      <a:hlink>
        <a:srgbClr val="4F50A0"/>
      </a:hlink>
      <a:folHlink>
        <a:srgbClr val="27A0B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buClr>
            <a:srgbClr val="330066"/>
          </a:buClr>
          <a:defRPr sz="3200" dirty="0" smtClean="0">
            <a:solidFill>
              <a:srgbClr val="020764"/>
            </a:solidFill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4272</Words>
  <Application>Microsoft Office PowerPoint</Application>
  <PresentationFormat>寬螢幕</PresentationFormat>
  <Paragraphs>959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13</vt:i4>
      </vt:variant>
      <vt:variant>
        <vt:lpstr>投影片標題</vt:lpstr>
      </vt:variant>
      <vt:variant>
        <vt:i4>15</vt:i4>
      </vt:variant>
    </vt:vector>
  </HeadingPairs>
  <TitlesOfParts>
    <vt:vector size="40" baseType="lpstr">
      <vt:lpstr>PMingLiu</vt:lpstr>
      <vt:lpstr>宋体</vt:lpstr>
      <vt:lpstr>書法家中楷體</vt:lpstr>
      <vt:lpstr>微軟正黑體</vt:lpstr>
      <vt:lpstr>新細明體</vt:lpstr>
      <vt:lpstr>標楷體</vt:lpstr>
      <vt:lpstr>Arial</vt:lpstr>
      <vt:lpstr>Calibri</vt:lpstr>
      <vt:lpstr>Calibri Light</vt:lpstr>
      <vt:lpstr>Century Gothic</vt:lpstr>
      <vt:lpstr>Times New Roman</vt:lpstr>
      <vt:lpstr>Wingdings</vt:lpstr>
      <vt:lpstr>自定义设计方案</vt:lpstr>
      <vt:lpstr>第一PPT，www.1ppt.com</vt:lpstr>
      <vt:lpstr>1_第一PPT，www.1ppt.com</vt:lpstr>
      <vt:lpstr>2_第一PPT，www.1ppt.com</vt:lpstr>
      <vt:lpstr>3_第一PPT，www.1ppt.com</vt:lpstr>
      <vt:lpstr>4_第一PPT，www.1ppt.com</vt:lpstr>
      <vt:lpstr>Office 佈景主題</vt:lpstr>
      <vt:lpstr>1_Office 佈景主題</vt:lpstr>
      <vt:lpstr>2_Office 佈景主題</vt:lpstr>
      <vt:lpstr>3_Office 佈景主題</vt:lpstr>
      <vt:lpstr>4_Office 佈景主題</vt:lpstr>
      <vt:lpstr>5_Office 佈景主題</vt:lpstr>
      <vt:lpstr>2_Network</vt:lpstr>
      <vt:lpstr>1123性課程節數分類統計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ㄋㄣ</dc:creator>
  <cp:lastModifiedBy>ㄋㄣ</cp:lastModifiedBy>
  <cp:revision>53</cp:revision>
  <dcterms:created xsi:type="dcterms:W3CDTF">2021-07-07T07:02:00Z</dcterms:created>
  <dcterms:modified xsi:type="dcterms:W3CDTF">2024-06-25T03:00:12Z</dcterms:modified>
</cp:coreProperties>
</file>