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D6D9-94EB-4DFA-9D37-7847D8259D2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547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A1F2-521D-40AE-8C05-80D1B2B8D6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65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85EC-6416-4163-82C1-0F47D43F30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8989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122255"/>
            <a:ext cx="2743200" cy="598963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22255"/>
            <a:ext cx="8026400" cy="59896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EC65-7D59-4C81-AE34-E968C44817F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039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B08F-C56B-469E-A5CF-259A3BFF377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7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78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759B-22A2-4FC0-B070-5ACE81C0625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66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B08F-C56B-469E-A5CF-259A3BFF37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86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54C0-9191-4797-86DD-5E07661A59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48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70021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70021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DB56-5307-460F-9A32-7B2D2ECB6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270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2C7C-947C-498C-B467-16CBB7D6B92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05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9168-1182-4D90-A461-AE480E86B44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783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BB41-A65E-41CF-8596-DC5F1BB4F31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157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DD615DFD-8505-4C7B-90FE-F45A3565472F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2024/6/25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27406F3C-FA24-4A80-8CD4-EE5698C541FD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7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00213"/>
            <a:ext cx="10972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altLang="zh-TW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altLang="zh-TW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fld id="{3B9FABC6-5ED1-4127-A86D-EDCABF5ECD85}" type="slidenum">
              <a:rPr lang="en-US" altLang="zh-TW" kern="0" smtClean="0">
                <a:solidFill>
                  <a:srgbClr val="000000"/>
                </a:solidFill>
                <a:ea typeface="新細明體" pitchFamily="18" charset="-120"/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altLang="zh-TW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12" y="152400"/>
            <a:ext cx="1056217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50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0" Type="http://schemas.openxmlformats.org/officeDocument/2006/relationships/image" Target="../media/image7.jpg"/><Relationship Id="rId4" Type="http://schemas.openxmlformats.org/officeDocument/2006/relationships/image" Target="../media/image3.jpe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30DAEF9-BAC6-426B-A4AA-A08E7523D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9" y="0"/>
            <a:ext cx="118872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39A1945-A0CA-4AED-858D-30D0A0802244}"/>
              </a:ext>
            </a:extLst>
          </p:cNvPr>
          <p:cNvSpPr/>
          <p:nvPr/>
        </p:nvSpPr>
        <p:spPr>
          <a:xfrm>
            <a:off x="185529" y="19763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TW" sz="5400" b="1" kern="0" dirty="0">
                <a:ln w="12700" cmpd="sng">
                  <a:solidFill>
                    <a:srgbClr val="E73E53"/>
                  </a:solidFill>
                  <a:prstDash val="solid"/>
                </a:ln>
                <a:gradFill>
                  <a:gsLst>
                    <a:gs pos="0">
                      <a:srgbClr val="E73E53"/>
                    </a:gs>
                    <a:gs pos="4000">
                      <a:srgbClr val="E73E53">
                        <a:lumMod val="60000"/>
                        <a:lumOff val="40000"/>
                      </a:srgbClr>
                    </a:gs>
                    <a:gs pos="87000">
                      <a:srgbClr val="E73E5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cs typeface="Arial"/>
                <a:sym typeface="Arial"/>
              </a:rPr>
              <a:t>113</a:t>
            </a:r>
            <a:endParaRPr lang="zh-TW" altLang="en-US" sz="5400" b="1" kern="0" dirty="0">
              <a:ln w="12700" cmpd="sng">
                <a:solidFill>
                  <a:srgbClr val="E73E53"/>
                </a:solidFill>
                <a:prstDash val="solid"/>
              </a:ln>
              <a:gradFill>
                <a:gsLst>
                  <a:gs pos="0">
                    <a:srgbClr val="E73E53"/>
                  </a:gs>
                  <a:gs pos="4000">
                    <a:srgbClr val="E73E53">
                      <a:lumMod val="60000"/>
                      <a:lumOff val="40000"/>
                    </a:srgbClr>
                  </a:gs>
                  <a:gs pos="87000">
                    <a:srgbClr val="E73E53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49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2BA68697-D2D1-4591-9388-50C9BD69C897}"/>
              </a:ext>
            </a:extLst>
          </p:cNvPr>
          <p:cNvSpPr/>
          <p:nvPr/>
        </p:nvSpPr>
        <p:spPr>
          <a:xfrm>
            <a:off x="10464968" y="46875"/>
            <a:ext cx="1322585" cy="132343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57150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zh-TW" altLang="en-US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Calibri"/>
                <a:ea typeface="新細明體" panose="02020500000000000000" pitchFamily="18" charset="-120"/>
                <a:sym typeface="Arial"/>
              </a:rPr>
              <a:t>兒童</a:t>
            </a:r>
            <a:endParaRPr lang="en-US" altLang="zh-TW" sz="28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Calibri"/>
              <a:ea typeface="新細明體" panose="02020500000000000000" pitchFamily="18" charset="-120"/>
              <a:sym typeface="Arial"/>
            </a:endParaRPr>
          </a:p>
          <a:p>
            <a:pPr algn="ctr">
              <a:defRPr/>
            </a:pPr>
            <a:r>
              <a:rPr lang="zh-TW" altLang="en-US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Calibri"/>
                <a:ea typeface="新細明體" panose="02020500000000000000" pitchFamily="18" charset="-120"/>
                <a:sym typeface="Arial"/>
              </a:rPr>
              <a:t>圖像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07E7EC5-0D32-4A6F-AFA8-B7CBE62B9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2" b="93141" l="745" r="96750">
                        <a14:foregroundMark x1="20108" y1="25271" x2="20108" y2="25271"/>
                        <a14:foregroundMark x1="12525" y1="25271" x2="12525" y2="25271"/>
                        <a14:foregroundMark x1="4604" y1="26895" x2="4604" y2="26895"/>
                        <a14:foregroundMark x1="4604" y1="25271" x2="4604" y2="25271"/>
                        <a14:foregroundMark x1="6567" y1="20668" x2="6567" y2="20668"/>
                        <a14:foregroundMark x1="880" y1="21480" x2="880" y2="21480"/>
                        <a14:foregroundMark x1="12322" y1="20126" x2="12322" y2="20126"/>
                        <a14:foregroundMark x1="11036" y1="26895" x2="11036" y2="26895"/>
                        <a14:foregroundMark x1="8666" y1="28249" x2="8666" y2="28249"/>
                        <a14:foregroundMark x1="46581" y1="22022" x2="46581" y2="22022"/>
                        <a14:foregroundMark x1="47935" y1="29603" x2="47935" y2="29603"/>
                        <a14:foregroundMark x1="35680" y1="21480" x2="35680" y2="21480"/>
                        <a14:foregroundMark x1="52268" y1="15072" x2="52268" y2="15072"/>
                        <a14:foregroundMark x1="3588" y1="29964" x2="3588" y2="29964"/>
                        <a14:foregroundMark x1="48477" y1="92329" x2="48477" y2="92329"/>
                        <a14:foregroundMark x1="48341" y1="89440" x2="48341" y2="89440"/>
                        <a14:foregroundMark x1="48815" y1="92329" x2="48815" y2="92329"/>
                        <a14:foregroundMark x1="48477" y1="91426" x2="48477" y2="91426"/>
                        <a14:foregroundMark x1="60122" y1="81137" x2="60122" y2="81137"/>
                        <a14:foregroundMark x1="58632" y1="42509" x2="58632" y2="42509"/>
                        <a14:foregroundMark x1="43602" y1="21841" x2="43602" y2="21841"/>
                        <a14:foregroundMark x1="54028" y1="15614" x2="54028" y2="15614"/>
                        <a14:foregroundMark x1="63981" y1="10830" x2="63981" y2="10830"/>
                        <a14:foregroundMark x1="72580" y1="5957" x2="72580" y2="5957"/>
                        <a14:foregroundMark x1="73798" y1="5776" x2="73798" y2="5776"/>
                        <a14:foregroundMark x1="73934" y1="4242" x2="73934" y2="4242"/>
                        <a14:foregroundMark x1="48341" y1="93321" x2="48341" y2="93321"/>
                        <a14:foregroundMark x1="80975" y1="25542" x2="80975" y2="25542"/>
                        <a14:foregroundMark x1="71903" y1="24368" x2="71903" y2="24368"/>
                        <a14:foregroundMark x1="72918" y1="26895" x2="72918" y2="26895"/>
                        <a14:foregroundMark x1="73189" y1="17960" x2="73189" y2="17960"/>
                        <a14:foregroundMark x1="77048" y1="7310" x2="77048" y2="7310"/>
                        <a14:foregroundMark x1="79147" y1="9657" x2="79147" y2="9657"/>
                        <a14:foregroundMark x1="82261" y1="10199" x2="82261" y2="10199"/>
                        <a14:foregroundMark x1="85105" y1="12726" x2="85105" y2="12726"/>
                        <a14:foregroundMark x1="88829" y1="14711" x2="88829" y2="14711"/>
                        <a14:foregroundMark x1="93297" y1="17960" x2="93297" y2="17960"/>
                        <a14:foregroundMark x1="86459" y1="38628" x2="86459" y2="38628"/>
                        <a14:foregroundMark x1="94787" y1="28971" x2="94787" y2="28971"/>
                        <a14:foregroundMark x1="93636" y1="32040" x2="93636" y2="32040"/>
                        <a14:foregroundMark x1="49086" y1="31859" x2="49086" y2="31859"/>
                        <a14:foregroundMark x1="49289" y1="33845" x2="49289" y2="33845"/>
                        <a14:foregroundMark x1="49560" y1="32491" x2="49560" y2="32491"/>
                        <a14:foregroundMark x1="49695" y1="29783" x2="49695" y2="29783"/>
                        <a14:foregroundMark x1="51320" y1="30144" x2="51320" y2="30144"/>
                        <a14:foregroundMark x1="51185" y1="32491" x2="51185" y2="32491"/>
                        <a14:foregroundMark x1="52810" y1="30686" x2="52810" y2="30686"/>
                        <a14:foregroundMark x1="51794" y1="29332" x2="51794" y2="29332"/>
                        <a14:foregroundMark x1="50779" y1="41336" x2="71225" y2="70487"/>
                        <a14:foregroundMark x1="71225" y1="70487" x2="76980" y2="72022"/>
                        <a14:foregroundMark x1="76980" y1="72022" x2="81720" y2="75632"/>
                        <a14:foregroundMark x1="81720" y1="75632" x2="85308" y2="81679"/>
                        <a14:foregroundMark x1="85308" y1="81679" x2="87610" y2="83123"/>
                        <a14:foregroundMark x1="52268" y1="29332" x2="63033" y2="38087"/>
                        <a14:foregroundMark x1="63033" y1="38087" x2="78064" y2="41155"/>
                        <a14:foregroundMark x1="78064" y1="41155" x2="89167" y2="35921"/>
                        <a14:foregroundMark x1="89167" y1="35921" x2="90047" y2="31859"/>
                        <a14:foregroundMark x1="83480" y1="29332" x2="88896" y2="30957"/>
                        <a14:foregroundMark x1="88896" y1="30957" x2="93094" y2="36101"/>
                        <a14:foregroundMark x1="93094" y1="36101" x2="93162" y2="44675"/>
                        <a14:foregroundMark x1="93162" y1="44675" x2="90183" y2="63899"/>
                        <a14:foregroundMark x1="90183" y1="63899" x2="90318" y2="85018"/>
                        <a14:foregroundMark x1="90318" y1="85018" x2="66486" y2="86282"/>
                        <a14:foregroundMark x1="66486" y1="86282" x2="59716" y2="83484"/>
                        <a14:foregroundMark x1="59716" y1="83484" x2="54570" y2="78881"/>
                        <a14:foregroundMark x1="54570" y1="78881" x2="52404" y2="71570"/>
                        <a14:foregroundMark x1="52404" y1="71570" x2="51185" y2="48917"/>
                        <a14:foregroundMark x1="51185" y1="48917" x2="51185" y2="48917"/>
                        <a14:foregroundMark x1="51523" y1="87184" x2="56804" y2="86733"/>
                        <a14:foregroundMark x1="56804" y1="86733" x2="96141" y2="88267"/>
                        <a14:foregroundMark x1="96750" y1="18321" x2="96750" y2="18321"/>
                        <a14:foregroundMark x1="70955" y1="18321" x2="75694" y2="22022"/>
                        <a14:foregroundMark x1="75694" y1="22022" x2="79012" y2="28881"/>
                        <a14:foregroundMark x1="79012" y1="28881" x2="76236" y2="37726"/>
                        <a14:foregroundMark x1="76236" y1="37726" x2="71293" y2="39801"/>
                        <a14:foregroundMark x1="71293" y1="39801" x2="66215" y2="38538"/>
                        <a14:foregroundMark x1="66215" y1="38538" x2="65064" y2="30054"/>
                        <a14:foregroundMark x1="65064" y1="30054" x2="66825" y2="21931"/>
                        <a14:foregroundMark x1="66825" y1="21931" x2="70887" y2="26805"/>
                        <a14:foregroundMark x1="70887" y1="26805" x2="73053" y2="33755"/>
                        <a14:foregroundMark x1="73053" y1="33755" x2="73189" y2="33845"/>
                        <a14:foregroundMark x1="62965" y1="31498" x2="62965" y2="31498"/>
                        <a14:foregroundMark x1="63304" y1="33845" x2="63304" y2="33845"/>
                        <a14:foregroundMark x1="63507" y1="34567" x2="63507" y2="34567"/>
                        <a14:foregroundMark x1="75288" y1="40614" x2="75288" y2="40614"/>
                        <a14:foregroundMark x1="77251" y1="39440" x2="77251" y2="39440"/>
                        <a14:foregroundMark x1="78876" y1="37094" x2="78876" y2="37094"/>
                        <a14:foregroundMark x1="62627" y1="26625" x2="62627" y2="26625"/>
                        <a14:foregroundMark x1="63643" y1="22202" x2="63643" y2="22202"/>
                        <a14:foregroundMark x1="68043" y1="16426" x2="68043" y2="16426"/>
                        <a14:foregroundMark x1="80230" y1="20126" x2="80230" y2="201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47" y="278296"/>
            <a:ext cx="1205897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B7506B9-4E58-4D95-8536-A9F25C8E6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9" y="2820245"/>
            <a:ext cx="5597983" cy="347453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02427D4-B7AA-49EF-BF9B-64A7507AD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3" b="97969" l="9928" r="91065">
                        <a14:foregroundMark x1="91245" y1="60122" x2="91245" y2="60122"/>
                        <a14:foregroundMark x1="50000" y1="93500" x2="50000" y2="93500"/>
                        <a14:foregroundMark x1="48195" y1="97766" x2="48195" y2="97766"/>
                        <a14:foregroundMark x1="59567" y1="50440" x2="59567" y2="50440"/>
                        <a14:foregroundMark x1="58755" y1="48680" x2="58755" y2="48680"/>
                        <a14:foregroundMark x1="51264" y1="30129" x2="51264" y2="30129"/>
                        <a14:foregroundMark x1="62635" y1="30941" x2="62635" y2="30941"/>
                        <a14:foregroundMark x1="67509" y1="97969" x2="67509" y2="97969"/>
                        <a14:backgroundMark x1="24458" y1="52539" x2="24458" y2="52539"/>
                        <a14:backgroundMark x1="29693" y1="63169" x2="29693" y2="63169"/>
                        <a14:backgroundMark x1="31949" y1="76913" x2="31949" y2="76913"/>
                        <a14:backgroundMark x1="83755" y1="66892" x2="83755" y2="66892"/>
                        <a14:backgroundMark x1="93231" y1="50982" x2="93231" y2="50982"/>
                        <a14:backgroundMark x1="80866" y1="62221" x2="80866" y2="62221"/>
                        <a14:backgroundMark x1="80415" y1="65132" x2="80415" y2="65132"/>
                        <a14:backgroundMark x1="80686" y1="59513" x2="80686" y2="59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4330" y="1279731"/>
            <a:ext cx="1431235" cy="1907883"/>
          </a:xfrm>
          <a:prstGeom prst="rect">
            <a:avLst/>
          </a:prstGeom>
        </p:spPr>
      </p:pic>
      <p:sp>
        <p:nvSpPr>
          <p:cNvPr id="11" name="圓角矩形 2">
            <a:extLst>
              <a:ext uri="{FF2B5EF4-FFF2-40B4-BE49-F238E27FC236}">
                <a16:creationId xmlns:a16="http://schemas.microsoft.com/office/drawing/2014/main" id="{5D215FBE-0AFC-4C4E-BC63-E0BF61004AD7}"/>
              </a:ext>
            </a:extLst>
          </p:cNvPr>
          <p:cNvSpPr/>
          <p:nvPr/>
        </p:nvSpPr>
        <p:spPr>
          <a:xfrm>
            <a:off x="5962530" y="3254208"/>
            <a:ext cx="6162955" cy="309344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CCCC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教育是轉運站，福山學童透過</a:t>
            </a:r>
            <a:r>
              <a:rPr lang="en-US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RAIL</a:t>
            </a: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多軌課程運行，</a:t>
            </a:r>
            <a:endParaRPr lang="en-US" altLang="zh-TW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en-US" altLang="zh-TW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Reading   </a:t>
            </a:r>
            <a:r>
              <a:rPr lang="zh-TW" altLang="en-US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</a:t>
            </a:r>
            <a:r>
              <a:rPr lang="en-US" altLang="zh-TW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【</a:t>
            </a:r>
            <a:r>
              <a:rPr lang="zh-TW" altLang="en-US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閱讀大小事</a:t>
            </a:r>
            <a:r>
              <a:rPr lang="en-US" altLang="zh-TW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srgbClr val="D60093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  <a:sym typeface="Arial"/>
              </a:rPr>
              <a:t>－</a:t>
            </a:r>
            <a:r>
              <a:rPr lang="zh-TW" altLang="en-US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培養閱讀興趣與閱讀力，</a:t>
            </a:r>
            <a:endParaRPr lang="en-US" altLang="zh-TW" kern="0" dirty="0">
              <a:solidFill>
                <a:srgbClr val="D6009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en-US" altLang="zh-TW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Arts               【</a:t>
            </a: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生活創藝</a:t>
            </a:r>
            <a:r>
              <a:rPr lang="en-US" altLang="zh-TW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  <a:sym typeface="Arial"/>
              </a:rPr>
              <a:t>－</a:t>
            </a: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陶冶生活品味，</a:t>
            </a:r>
            <a:endParaRPr lang="en-US" altLang="zh-TW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en-US" altLang="zh-TW" kern="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Information【Maker</a:t>
            </a:r>
            <a:r>
              <a:rPr lang="zh-TW" altLang="en-US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創意王</a:t>
            </a:r>
            <a:r>
              <a:rPr lang="en-US" altLang="zh-TW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  <a:sym typeface="Arial"/>
              </a:rPr>
              <a:t>－</a:t>
            </a:r>
            <a:r>
              <a:rPr lang="zh-TW" altLang="en-US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激發創意思考，</a:t>
            </a:r>
            <a:endParaRPr lang="en-US" altLang="zh-TW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en-US" altLang="zh-TW" kern="0" dirty="0">
                <a:solidFill>
                  <a:srgbClr val="0074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Language    【</a:t>
            </a:r>
            <a:r>
              <a:rPr lang="zh-TW" altLang="en-US" kern="0" dirty="0">
                <a:solidFill>
                  <a:srgbClr val="0074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異國非凡</a:t>
            </a:r>
            <a:r>
              <a:rPr lang="en-US" altLang="zh-TW" kern="0" dirty="0">
                <a:solidFill>
                  <a:srgbClr val="0074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srgbClr val="007434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  <a:sym typeface="Arial"/>
              </a:rPr>
              <a:t>－</a:t>
            </a:r>
            <a:r>
              <a:rPr lang="zh-TW" altLang="en-US" kern="0" dirty="0">
                <a:solidFill>
                  <a:srgbClr val="0074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學習文化溝通；</a:t>
            </a:r>
            <a:endParaRPr lang="en-US" altLang="zh-TW" kern="0" dirty="0">
              <a:solidFill>
                <a:srgbClr val="00743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聯結</a:t>
            </a: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</a:t>
            </a:r>
            <a:r>
              <a:rPr lang="en-US" altLang="zh-TW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【</a:t>
            </a:r>
            <a:r>
              <a:rPr lang="zh-TW" altLang="en-US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三鐵好生活</a:t>
            </a:r>
            <a:r>
              <a:rPr lang="en-US" altLang="zh-TW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多軌運行</a:t>
            </a: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，融入</a:t>
            </a:r>
            <a:r>
              <a:rPr lang="en-US" altLang="zh-TW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【</a:t>
            </a:r>
            <a:r>
              <a:rPr lang="zh-TW" altLang="en-US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國際教育</a:t>
            </a:r>
            <a:r>
              <a:rPr lang="en-US" altLang="zh-TW" kern="0" dirty="0">
                <a:solidFill>
                  <a:srgbClr val="A24E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】</a:t>
            </a: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引領學生做個</a:t>
            </a:r>
            <a:r>
              <a:rPr lang="zh-TW" altLang="en-US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可負責</a:t>
            </a:r>
            <a:r>
              <a:rPr lang="en-US" altLang="zh-TW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(Responsible)</a:t>
            </a:r>
            <a:r>
              <a:rPr lang="zh-TW" altLang="en-US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主動學</a:t>
            </a:r>
            <a:r>
              <a:rPr lang="en-US" altLang="zh-TW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(Active)</a:t>
            </a:r>
            <a:r>
              <a:rPr lang="zh-TW" altLang="en-US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endParaRPr lang="en-US" altLang="zh-TW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defRPr/>
            </a:pP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創新意</a:t>
            </a:r>
            <a:r>
              <a:rPr lang="en-US" altLang="zh-TW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(Innovative)</a:t>
            </a:r>
            <a:r>
              <a:rPr lang="zh-TW" altLang="en-US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愛感恩</a:t>
            </a:r>
            <a:r>
              <a:rPr lang="en-US" altLang="zh-TW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(Love)</a:t>
            </a: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的終身學習好兒童，陶育新世紀素養，讓多元課程學習到站。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80CD5FA0-D432-444F-8263-635AC247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53" y="1134530"/>
            <a:ext cx="5507126" cy="596112"/>
          </a:xfrm>
          <a:solidFill>
            <a:srgbClr val="99FF99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四軌與三鐵共構福山願景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EDCD6E6-4422-4949-A0D4-EE8D882BF7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96991" l="4419" r="94884">
                        <a14:foregroundMark x1="25116" y1="26042" x2="39070" y2="42245"/>
                        <a14:foregroundMark x1="39070" y1="42245" x2="42674" y2="51273"/>
                        <a14:foregroundMark x1="42674" y1="51273" x2="43140" y2="71528"/>
                        <a14:foregroundMark x1="43140" y1="71528" x2="34186" y2="93056"/>
                        <a14:foregroundMark x1="34186" y1="93056" x2="27674" y2="96065"/>
                        <a14:foregroundMark x1="27674" y1="96065" x2="23256" y2="88079"/>
                        <a14:foregroundMark x1="23256" y1="88079" x2="20465" y2="71181"/>
                        <a14:foregroundMark x1="20465" y1="71181" x2="26047" y2="46644"/>
                        <a14:foregroundMark x1="26047" y1="46644" x2="32209" y2="38310"/>
                        <a14:foregroundMark x1="32209" y1="38310" x2="46279" y2="29167"/>
                        <a14:foregroundMark x1="46279" y1="29167" x2="61512" y2="26852"/>
                        <a14:foregroundMark x1="61512" y1="26852" x2="73605" y2="36690"/>
                        <a14:foregroundMark x1="73605" y1="36690" x2="88837" y2="61690"/>
                        <a14:foregroundMark x1="88837" y1="61690" x2="89884" y2="81597"/>
                        <a14:foregroundMark x1="89884" y1="81597" x2="86744" y2="89236"/>
                        <a14:foregroundMark x1="86744" y1="89236" x2="70233" y2="95255"/>
                        <a14:foregroundMark x1="70233" y1="95255" x2="59186" y2="95139"/>
                        <a14:foregroundMark x1="59186" y1="95139" x2="57791" y2="76736"/>
                        <a14:foregroundMark x1="57791" y1="76736" x2="69419" y2="31944"/>
                        <a14:foregroundMark x1="69419" y1="31944" x2="69186" y2="25926"/>
                        <a14:foregroundMark x1="15814" y1="30324" x2="15814" y2="30324"/>
                        <a14:foregroundMark x1="14070" y1="31134" x2="20116" y2="25694"/>
                        <a14:foregroundMark x1="20116" y1="25694" x2="34186" y2="22454"/>
                        <a14:foregroundMark x1="34186" y1="22454" x2="45116" y2="22454"/>
                        <a14:foregroundMark x1="45116" y1="22454" x2="63721" y2="21065"/>
                        <a14:foregroundMark x1="63721" y1="21065" x2="64186" y2="21065"/>
                        <a14:foregroundMark x1="18023" y1="32060" x2="9651" y2="49884"/>
                        <a14:foregroundMark x1="9651" y1="49884" x2="8023" y2="58912"/>
                        <a14:foregroundMark x1="8023" y1="58912" x2="9884" y2="66319"/>
                        <a14:foregroundMark x1="9884" y1="66319" x2="20930" y2="87153"/>
                        <a14:foregroundMark x1="48605" y1="30556" x2="61279" y2="68403"/>
                        <a14:foregroundMark x1="61279" y1="68403" x2="67093" y2="78009"/>
                        <a14:foregroundMark x1="67093" y1="78009" x2="74070" y2="82870"/>
                        <a14:foregroundMark x1="74070" y1="82870" x2="75000" y2="82523"/>
                        <a14:foregroundMark x1="87907" y1="37731" x2="67907" y2="59606"/>
                        <a14:foregroundMark x1="67907" y1="59606" x2="21977" y2="69907"/>
                        <a14:foregroundMark x1="21977" y1="69907" x2="19535" y2="69907"/>
                        <a14:foregroundMark x1="75000" y1="26852" x2="75000" y2="26852"/>
                        <a14:foregroundMark x1="86744" y1="44097" x2="91977" y2="69213"/>
                        <a14:foregroundMark x1="5581" y1="49074" x2="7326" y2="58218"/>
                        <a14:foregroundMark x1="70581" y1="87500" x2="70581" y2="87500"/>
                        <a14:foregroundMark x1="51395" y1="83449" x2="70581" y2="84259"/>
                        <a14:foregroundMark x1="70581" y1="84259" x2="74302" y2="86343"/>
                        <a14:foregroundMark x1="36628" y1="94676" x2="52907" y2="94676"/>
                        <a14:foregroundMark x1="20465" y1="96759" x2="22093" y2="97222"/>
                        <a14:foregroundMark x1="18721" y1="94676" x2="19186" y2="96065"/>
                        <a14:foregroundMark x1="81279" y1="94907" x2="81279" y2="94907"/>
                        <a14:foregroundMark x1="75000" y1="89120" x2="76163" y2="91782"/>
                        <a14:foregroundMark x1="65698" y1="82523" x2="64767" y2="90394"/>
                        <a14:foregroundMark x1="56047" y1="87384" x2="56744" y2="92014"/>
                        <a14:foregroundMark x1="45116" y1="83449" x2="49535" y2="90278"/>
                        <a14:foregroundMark x1="49535" y1="90278" x2="50233" y2="93287"/>
                        <a14:foregroundMark x1="32674" y1="83102" x2="34302" y2="92708"/>
                        <a14:foregroundMark x1="47093" y1="90972" x2="45000" y2="93866"/>
                        <a14:foregroundMark x1="27326" y1="82755" x2="30930" y2="93519"/>
                        <a14:foregroundMark x1="71395" y1="25463" x2="78140" y2="32176"/>
                        <a14:foregroundMark x1="78140" y1="32176" x2="87093" y2="52546"/>
                        <a14:foregroundMark x1="72674" y1="39005" x2="68605" y2="44907"/>
                        <a14:foregroundMark x1="68605" y1="44907" x2="76977" y2="51968"/>
                        <a14:foregroundMark x1="88023" y1="35995" x2="93953" y2="49421"/>
                        <a14:foregroundMark x1="93953" y1="49421" x2="94884" y2="56597"/>
                        <a14:foregroundMark x1="21512" y1="25116" x2="21512" y2="25116"/>
                        <a14:foregroundMark x1="22791" y1="24190" x2="23256" y2="24190"/>
                        <a14:foregroundMark x1="11512" y1="30093" x2="11512" y2="30093"/>
                        <a14:foregroundMark x1="11163" y1="34954" x2="4419" y2="517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1983" y="428219"/>
            <a:ext cx="2838679" cy="2851882"/>
          </a:xfrm>
          <a:prstGeom prst="rect">
            <a:avLst/>
          </a:prstGeom>
        </p:spPr>
      </p:pic>
      <p:sp>
        <p:nvSpPr>
          <p:cNvPr id="16" name="橢圓 15">
            <a:extLst>
              <a:ext uri="{FF2B5EF4-FFF2-40B4-BE49-F238E27FC236}">
                <a16:creationId xmlns:a16="http://schemas.microsoft.com/office/drawing/2014/main" id="{16E3D66F-C201-4735-A9A3-DD2FC1D3C67A}"/>
              </a:ext>
            </a:extLst>
          </p:cNvPr>
          <p:cNvSpPr/>
          <p:nvPr/>
        </p:nvSpPr>
        <p:spPr>
          <a:xfrm>
            <a:off x="5988880" y="1251651"/>
            <a:ext cx="559304" cy="560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活力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5EF1AECD-C0BD-4CB1-B6C7-956002533CF3}"/>
              </a:ext>
            </a:extLst>
          </p:cNvPr>
          <p:cNvSpPr/>
          <p:nvPr/>
        </p:nvSpPr>
        <p:spPr>
          <a:xfrm>
            <a:off x="7188870" y="699209"/>
            <a:ext cx="559304" cy="560700"/>
          </a:xfrm>
          <a:prstGeom prst="ellipse">
            <a:avLst/>
          </a:prstGeom>
          <a:solidFill>
            <a:srgbClr val="E4F1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自在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C8FCBC46-069D-444F-9280-A0BFBD37A362}"/>
              </a:ext>
            </a:extLst>
          </p:cNvPr>
          <p:cNvSpPr/>
          <p:nvPr/>
        </p:nvSpPr>
        <p:spPr>
          <a:xfrm>
            <a:off x="8638111" y="298082"/>
            <a:ext cx="559304" cy="5607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感恩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22DB5A2D-7153-4D68-91BD-66B5CE1EF1F1}"/>
              </a:ext>
            </a:extLst>
          </p:cNvPr>
          <p:cNvSpPr/>
          <p:nvPr/>
        </p:nvSpPr>
        <p:spPr>
          <a:xfrm>
            <a:off x="10183077" y="576047"/>
            <a:ext cx="559304" cy="5607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精緻</a:t>
            </a: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44F480FF-D919-47E5-9D13-824630EE6549}"/>
              </a:ext>
            </a:extLst>
          </p:cNvPr>
          <p:cNvSpPr/>
          <p:nvPr/>
        </p:nvSpPr>
        <p:spPr>
          <a:xfrm>
            <a:off x="11432487" y="1204074"/>
            <a:ext cx="559304" cy="560700"/>
          </a:xfrm>
          <a:prstGeom prst="ellipse">
            <a:avLst/>
          </a:prstGeom>
          <a:solidFill>
            <a:srgbClr val="F3D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卓越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9A07A10F-4767-480D-9E88-CFC336DB8F4B}"/>
              </a:ext>
            </a:extLst>
          </p:cNvPr>
          <p:cNvSpPr/>
          <p:nvPr/>
        </p:nvSpPr>
        <p:spPr>
          <a:xfrm>
            <a:off x="8239990" y="1532001"/>
            <a:ext cx="1338470" cy="12259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zh-TW" altLang="en-US" sz="14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FD1F56EF-47C5-4125-835E-7AD824DF108B}"/>
              </a:ext>
            </a:extLst>
          </p:cNvPr>
          <p:cNvSpPr/>
          <p:nvPr/>
        </p:nvSpPr>
        <p:spPr>
          <a:xfrm>
            <a:off x="7574779" y="1921079"/>
            <a:ext cx="640452" cy="334501"/>
          </a:xfrm>
          <a:prstGeom prst="roundRect">
            <a:avLst/>
          </a:prstGeom>
          <a:solidFill>
            <a:srgbClr val="B3F6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sym typeface="Arial"/>
              </a:rPr>
              <a:t>綠活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0B8CD38-99B4-476D-9DC9-1CC6E2127A29}"/>
              </a:ext>
            </a:extLst>
          </p:cNvPr>
          <p:cNvSpPr/>
          <p:nvPr/>
        </p:nvSpPr>
        <p:spPr>
          <a:xfrm>
            <a:off x="7942541" y="1236590"/>
            <a:ext cx="640452" cy="334501"/>
          </a:xfrm>
          <a:prstGeom prst="roundRect">
            <a:avLst/>
          </a:prstGeom>
          <a:solidFill>
            <a:srgbClr val="B3F6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sym typeface="Arial"/>
              </a:rPr>
              <a:t>科技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8CC97E33-58D9-48EE-B461-4B3350779B8B}"/>
              </a:ext>
            </a:extLst>
          </p:cNvPr>
          <p:cNvSpPr/>
          <p:nvPr/>
        </p:nvSpPr>
        <p:spPr>
          <a:xfrm>
            <a:off x="8909225" y="1197500"/>
            <a:ext cx="640452" cy="334501"/>
          </a:xfrm>
          <a:prstGeom prst="roundRect">
            <a:avLst/>
          </a:prstGeom>
          <a:solidFill>
            <a:srgbClr val="B3F6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sym typeface="Arial"/>
              </a:rPr>
              <a:t>人文</a:t>
            </a: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1B6D0C62-1B79-44EA-9040-C87A37336EE0}"/>
              </a:ext>
            </a:extLst>
          </p:cNvPr>
          <p:cNvSpPr/>
          <p:nvPr/>
        </p:nvSpPr>
        <p:spPr>
          <a:xfrm>
            <a:off x="9564360" y="1977718"/>
            <a:ext cx="640452" cy="334501"/>
          </a:xfrm>
          <a:prstGeom prst="roundRect">
            <a:avLst/>
          </a:prstGeom>
          <a:solidFill>
            <a:srgbClr val="B3F6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sym typeface="Arial"/>
              </a:rPr>
              <a:t>樂活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DDEF809-DF88-4339-A4D3-D1D099F77828}"/>
              </a:ext>
            </a:extLst>
          </p:cNvPr>
          <p:cNvSpPr txBox="1"/>
          <p:nvPr/>
        </p:nvSpPr>
        <p:spPr bwMode="auto">
          <a:xfrm>
            <a:off x="8363726" y="1837711"/>
            <a:ext cx="1049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Clr>
                <a:srgbClr val="330066"/>
              </a:buClr>
              <a:buFont typeface="Arial"/>
              <a:buNone/>
            </a:pPr>
            <a:r>
              <a:rPr lang="zh-TW" altLang="en-US" b="1" kern="0" dirty="0">
                <a:solidFill>
                  <a:srgbClr val="E40C9C"/>
                </a:solidFill>
                <a:latin typeface="標楷體"/>
                <a:cs typeface="Arial"/>
                <a:sym typeface="Arial"/>
              </a:rPr>
              <a:t>三鐵</a:t>
            </a:r>
            <a:endParaRPr lang="en-US" altLang="zh-TW" b="1" kern="0" dirty="0">
              <a:solidFill>
                <a:srgbClr val="E40C9C"/>
              </a:solidFill>
              <a:latin typeface="標楷體"/>
              <a:cs typeface="Arial"/>
              <a:sym typeface="Arial"/>
            </a:endParaRPr>
          </a:p>
          <a:p>
            <a:pPr algn="ctr">
              <a:buClr>
                <a:srgbClr val="330066"/>
              </a:buClr>
              <a:buFont typeface="Arial"/>
              <a:buNone/>
            </a:pPr>
            <a:r>
              <a:rPr lang="zh-TW" altLang="en-US" b="1" kern="0" dirty="0">
                <a:solidFill>
                  <a:srgbClr val="E40C9C"/>
                </a:solidFill>
                <a:latin typeface="標楷體"/>
                <a:cs typeface="Arial"/>
                <a:sym typeface="Arial"/>
              </a:rPr>
              <a:t>好生活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AC56128-84BA-4D28-8F43-D3C38DD4B248}"/>
              </a:ext>
            </a:extLst>
          </p:cNvPr>
          <p:cNvGrpSpPr/>
          <p:nvPr/>
        </p:nvGrpSpPr>
        <p:grpSpPr>
          <a:xfrm>
            <a:off x="189529" y="1728721"/>
            <a:ext cx="5570793" cy="1053717"/>
            <a:chOff x="433085" y="1479181"/>
            <a:chExt cx="5449779" cy="1053717"/>
          </a:xfrm>
        </p:grpSpPr>
        <p:sp>
          <p:nvSpPr>
            <p:cNvPr id="21" name="圓角矩形 297">
              <a:extLst>
                <a:ext uri="{FF2B5EF4-FFF2-40B4-BE49-F238E27FC236}">
                  <a16:creationId xmlns:a16="http://schemas.microsoft.com/office/drawing/2014/main" id="{72F3A077-F2E8-4883-BAC9-6E9DDB46B2D5}"/>
                </a:ext>
              </a:extLst>
            </p:cNvPr>
            <p:cNvSpPr/>
            <p:nvPr/>
          </p:nvSpPr>
          <p:spPr>
            <a:xfrm>
              <a:off x="433085" y="1479181"/>
              <a:ext cx="5449777" cy="249113"/>
            </a:xfrm>
            <a:prstGeom prst="roundRect">
              <a:avLst>
                <a:gd name="adj" fmla="val 50000"/>
              </a:avLst>
            </a:prstGeom>
            <a:blipFill dpi="0" rotWithShape="1">
              <a:blip r:embed="rId9"/>
              <a:srcRect/>
              <a:tile tx="-863600" ty="254000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TW" sz="1400" b="1" kern="0" dirty="0">
                  <a:solidFill>
                    <a:srgbClr val="D61B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R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esponsible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可負責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~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擦亮永續生活之眼，發展可負責的守護行動。</a:t>
              </a:r>
              <a:endParaRPr lang="en-US" altLang="zh-TW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4" name="圓角矩形 313">
              <a:extLst>
                <a:ext uri="{FF2B5EF4-FFF2-40B4-BE49-F238E27FC236}">
                  <a16:creationId xmlns:a16="http://schemas.microsoft.com/office/drawing/2014/main" id="{86E608FF-628F-41EF-94E0-51E73DE86EB4}"/>
                </a:ext>
              </a:extLst>
            </p:cNvPr>
            <p:cNvSpPr/>
            <p:nvPr/>
          </p:nvSpPr>
          <p:spPr>
            <a:xfrm>
              <a:off x="433087" y="1726502"/>
              <a:ext cx="5449777" cy="26437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0"/>
              <a:srcRect/>
              <a:tile tx="-863600" ty="254000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TW" sz="1400" b="1" kern="0" dirty="0">
                  <a:solidFill>
                    <a:srgbClr val="D61B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A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ctive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主動學＋</a:t>
              </a:r>
              <a:r>
                <a:rPr lang="en-US" altLang="zh-TW" sz="1400" b="1" kern="0" dirty="0">
                  <a:solidFill>
                    <a:srgbClr val="D61B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A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rt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美感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~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開啟新興科技、藝術之眼，主動學習問題解決之道。</a:t>
              </a:r>
            </a:p>
          </p:txBody>
        </p:sp>
        <p:sp>
          <p:nvSpPr>
            <p:cNvPr id="30" name="圓角矩形 314">
              <a:extLst>
                <a:ext uri="{FF2B5EF4-FFF2-40B4-BE49-F238E27FC236}">
                  <a16:creationId xmlns:a16="http://schemas.microsoft.com/office/drawing/2014/main" id="{00F68104-B490-45C2-A5A4-5796E10F0DF3}"/>
                </a:ext>
              </a:extLst>
            </p:cNvPr>
            <p:cNvSpPr/>
            <p:nvPr/>
          </p:nvSpPr>
          <p:spPr>
            <a:xfrm>
              <a:off x="433085" y="1997655"/>
              <a:ext cx="5449777" cy="27266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1"/>
              <a:srcRect/>
              <a:tile tx="-863600" ty="254000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TW" sz="1400" b="1" kern="0" dirty="0">
                  <a:solidFill>
                    <a:srgbClr val="D61B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I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nnovative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創新意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~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打開心手之眼，與人合作展互動促進美好氛圍。</a:t>
              </a:r>
              <a:endParaRPr lang="en-US" altLang="zh-TW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1" name="圓角矩形 315">
              <a:extLst>
                <a:ext uri="{FF2B5EF4-FFF2-40B4-BE49-F238E27FC236}">
                  <a16:creationId xmlns:a16="http://schemas.microsoft.com/office/drawing/2014/main" id="{75E5080C-F486-4DD9-8CD9-3C55F3276047}"/>
                </a:ext>
              </a:extLst>
            </p:cNvPr>
            <p:cNvSpPr/>
            <p:nvPr/>
          </p:nvSpPr>
          <p:spPr>
            <a:xfrm>
              <a:off x="433085" y="2260238"/>
              <a:ext cx="5449776" cy="27266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2"/>
              <a:srcRect/>
              <a:tile tx="-863600" ty="254000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TW" sz="1400" b="1" kern="0" dirty="0">
                  <a:solidFill>
                    <a:srgbClr val="D61B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L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ove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愛感恩</a:t>
              </a:r>
              <a:r>
                <a:rPr lang="en-US" altLang="zh-TW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~</a:t>
              </a:r>
              <a:r>
                <a:rPr lang="zh-TW" altLang="en-US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喚醒自我省思之眼，用愛感恩關懷大地友善他人。</a:t>
              </a:r>
            </a:p>
          </p:txBody>
        </p:sp>
      </p:grpSp>
      <p:sp>
        <p:nvSpPr>
          <p:cNvPr id="3" name="梯形 2"/>
          <p:cNvSpPr/>
          <p:nvPr/>
        </p:nvSpPr>
        <p:spPr>
          <a:xfrm>
            <a:off x="262559" y="690158"/>
            <a:ext cx="5483614" cy="432341"/>
          </a:xfrm>
          <a:prstGeom prst="trapezoid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endParaRPr kumimoji="1" lang="zh-TW" altLang="en-US" sz="3600" b="1" kern="0" dirty="0">
              <a:solidFill>
                <a:srgbClr val="0207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Arial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8364283" y="2757938"/>
            <a:ext cx="445051" cy="2713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9004922" y="2715463"/>
            <a:ext cx="321462" cy="2931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9578460" y="2782021"/>
            <a:ext cx="422548" cy="2713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雲朵形 6"/>
          <p:cNvSpPr/>
          <p:nvPr/>
        </p:nvSpPr>
        <p:spPr>
          <a:xfrm>
            <a:off x="7936565" y="2456440"/>
            <a:ext cx="381859" cy="22846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grpSp>
        <p:nvGrpSpPr>
          <p:cNvPr id="34" name="群組 33"/>
          <p:cNvGrpSpPr/>
          <p:nvPr/>
        </p:nvGrpSpPr>
        <p:grpSpPr>
          <a:xfrm flipH="1">
            <a:off x="7543785" y="2536492"/>
            <a:ext cx="2639291" cy="944469"/>
            <a:chOff x="2896096" y="3938271"/>
            <a:chExt cx="6361738" cy="1722478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56" y="3938271"/>
              <a:ext cx="1722478" cy="1722478"/>
            </a:xfrm>
            <a:prstGeom prst="rect">
              <a:avLst/>
            </a:prstGeom>
          </p:spPr>
        </p:pic>
        <p:grpSp>
          <p:nvGrpSpPr>
            <p:cNvPr id="36" name="群組 35"/>
            <p:cNvGrpSpPr/>
            <p:nvPr/>
          </p:nvGrpSpPr>
          <p:grpSpPr>
            <a:xfrm>
              <a:off x="6380962" y="3938271"/>
              <a:ext cx="1106117" cy="1722478"/>
              <a:chOff x="6082271" y="3938271"/>
              <a:chExt cx="1106117" cy="1722478"/>
            </a:xfrm>
          </p:grpSpPr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>
                <a:off x="6082271" y="3938271"/>
                <a:ext cx="551892" cy="1722478"/>
              </a:xfrm>
              <a:prstGeom prst="rect">
                <a:avLst/>
              </a:prstGeom>
            </p:spPr>
          </p:pic>
          <p:pic>
            <p:nvPicPr>
              <p:cNvPr id="47" name="圖片 46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 flipH="1">
                <a:off x="6636496" y="3938271"/>
                <a:ext cx="551892" cy="1722478"/>
              </a:xfrm>
              <a:prstGeom prst="rect">
                <a:avLst/>
              </a:prstGeom>
            </p:spPr>
          </p:pic>
        </p:grpSp>
        <p:grpSp>
          <p:nvGrpSpPr>
            <p:cNvPr id="37" name="群組 36"/>
            <p:cNvGrpSpPr/>
            <p:nvPr/>
          </p:nvGrpSpPr>
          <p:grpSpPr>
            <a:xfrm>
              <a:off x="5219340" y="3938271"/>
              <a:ext cx="1106117" cy="1722478"/>
              <a:chOff x="6082271" y="3938271"/>
              <a:chExt cx="1106117" cy="1722478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>
                <a:off x="6082271" y="3938271"/>
                <a:ext cx="551892" cy="1722478"/>
              </a:xfrm>
              <a:prstGeom prst="rect">
                <a:avLst/>
              </a:prstGeom>
            </p:spPr>
          </p:pic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 flipH="1">
                <a:off x="6636496" y="3938271"/>
                <a:ext cx="551892" cy="1722478"/>
              </a:xfrm>
              <a:prstGeom prst="rect">
                <a:avLst/>
              </a:prstGeom>
            </p:spPr>
          </p:pic>
        </p:grpSp>
        <p:grpSp>
          <p:nvGrpSpPr>
            <p:cNvPr id="38" name="群組 37"/>
            <p:cNvGrpSpPr/>
            <p:nvPr/>
          </p:nvGrpSpPr>
          <p:grpSpPr>
            <a:xfrm>
              <a:off x="4057718" y="3938271"/>
              <a:ext cx="1106117" cy="1722478"/>
              <a:chOff x="6082271" y="3938271"/>
              <a:chExt cx="1106117" cy="1722478"/>
            </a:xfrm>
          </p:grpSpPr>
          <p:pic>
            <p:nvPicPr>
              <p:cNvPr id="42" name="圖片 41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>
                <a:off x="6082271" y="3938271"/>
                <a:ext cx="551892" cy="1722478"/>
              </a:xfrm>
              <a:prstGeom prst="rect">
                <a:avLst/>
              </a:prstGeom>
            </p:spPr>
          </p:pic>
          <p:pic>
            <p:nvPicPr>
              <p:cNvPr id="43" name="圖片 42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 flipH="1">
                <a:off x="6636496" y="3938271"/>
                <a:ext cx="551892" cy="1722478"/>
              </a:xfrm>
              <a:prstGeom prst="rect">
                <a:avLst/>
              </a:prstGeom>
            </p:spPr>
          </p:pic>
        </p:grpSp>
        <p:grpSp>
          <p:nvGrpSpPr>
            <p:cNvPr id="39" name="群組 38"/>
            <p:cNvGrpSpPr/>
            <p:nvPr/>
          </p:nvGrpSpPr>
          <p:grpSpPr>
            <a:xfrm>
              <a:off x="2896096" y="3938271"/>
              <a:ext cx="1106117" cy="1722478"/>
              <a:chOff x="6082271" y="3938271"/>
              <a:chExt cx="1106117" cy="1722478"/>
            </a:xfrm>
          </p:grpSpPr>
          <p:pic>
            <p:nvPicPr>
              <p:cNvPr id="40" name="圖片 39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>
                <a:off x="6082271" y="3938271"/>
                <a:ext cx="551892" cy="1722478"/>
              </a:xfrm>
              <a:prstGeom prst="rect">
                <a:avLst/>
              </a:prstGeom>
            </p:spPr>
          </p:pic>
          <p:pic>
            <p:nvPicPr>
              <p:cNvPr id="41" name="圖片 40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7958"/>
              <a:stretch/>
            </p:blipFill>
            <p:spPr>
              <a:xfrm flipH="1">
                <a:off x="6636496" y="3938271"/>
                <a:ext cx="551892" cy="17224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86725222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002通用彩色">
      <a:dk1>
        <a:sysClr val="windowText" lastClr="000000"/>
      </a:dk1>
      <a:lt1>
        <a:sysClr val="window" lastClr="FFFFFF"/>
      </a:lt1>
      <a:dk2>
        <a:srgbClr val="E73E53"/>
      </a:dk2>
      <a:lt2>
        <a:srgbClr val="E7E6E6"/>
      </a:lt2>
      <a:accent1>
        <a:srgbClr val="58A527"/>
      </a:accent1>
      <a:accent2>
        <a:srgbClr val="4F50A0"/>
      </a:accent2>
      <a:accent3>
        <a:srgbClr val="27A0B3"/>
      </a:accent3>
      <a:accent4>
        <a:srgbClr val="E73E53"/>
      </a:accent4>
      <a:accent5>
        <a:srgbClr val="EAAE00"/>
      </a:accent5>
      <a:accent6>
        <a:srgbClr val="58A527"/>
      </a:accent6>
      <a:hlink>
        <a:srgbClr val="4F50A0"/>
      </a:hlink>
      <a:folHlink>
        <a:srgbClr val="27A0B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buClr>
            <a:srgbClr val="330066"/>
          </a:buClr>
          <a:defRPr sz="3200" dirty="0" smtClean="0">
            <a:solidFill>
              <a:srgbClr val="020764"/>
            </a:solidFill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226</Words>
  <Application>Microsoft Office PowerPoint</Application>
  <PresentationFormat>寬螢幕</PresentationFormat>
  <Paragraphs>26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12" baseType="lpstr">
      <vt:lpstr>宋体</vt:lpstr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自定义设计方案</vt:lpstr>
      <vt:lpstr>4_Network</vt:lpstr>
      <vt:lpstr>PowerPoint 簡報</vt:lpstr>
      <vt:lpstr>四軌與三鐵共構福山願景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ㄋㄣ</dc:creator>
  <cp:lastModifiedBy>ㄋㄣ</cp:lastModifiedBy>
  <cp:revision>4</cp:revision>
  <dcterms:created xsi:type="dcterms:W3CDTF">2021-07-07T07:02:00Z</dcterms:created>
  <dcterms:modified xsi:type="dcterms:W3CDTF">2024-06-25T02:55:57Z</dcterms:modified>
</cp:coreProperties>
</file>